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4"/>
  </p:notesMasterIdLst>
  <p:handoutMasterIdLst>
    <p:handoutMasterId r:id="rId75"/>
  </p:handoutMasterIdLst>
  <p:sldIdLst>
    <p:sldId id="256" r:id="rId3"/>
    <p:sldId id="322" r:id="rId4"/>
    <p:sldId id="391" r:id="rId5"/>
    <p:sldId id="323" r:id="rId6"/>
    <p:sldId id="325" r:id="rId7"/>
    <p:sldId id="324" r:id="rId8"/>
    <p:sldId id="327" r:id="rId9"/>
    <p:sldId id="328" r:id="rId10"/>
    <p:sldId id="326" r:id="rId11"/>
    <p:sldId id="342" r:id="rId12"/>
    <p:sldId id="329" r:id="rId13"/>
    <p:sldId id="330" r:id="rId14"/>
    <p:sldId id="392" r:id="rId15"/>
    <p:sldId id="343" r:id="rId16"/>
    <p:sldId id="331" r:id="rId17"/>
    <p:sldId id="333" r:id="rId18"/>
    <p:sldId id="332" r:id="rId19"/>
    <p:sldId id="379" r:id="rId20"/>
    <p:sldId id="393" r:id="rId21"/>
    <p:sldId id="335" r:id="rId22"/>
    <p:sldId id="336" r:id="rId23"/>
    <p:sldId id="356" r:id="rId24"/>
    <p:sldId id="423" r:id="rId25"/>
    <p:sldId id="395" r:id="rId26"/>
    <p:sldId id="385" r:id="rId27"/>
    <p:sldId id="406" r:id="rId28"/>
    <p:sldId id="407" r:id="rId29"/>
    <p:sldId id="408" r:id="rId30"/>
    <p:sldId id="358" r:id="rId31"/>
    <p:sldId id="400" r:id="rId32"/>
    <p:sldId id="401" r:id="rId33"/>
    <p:sldId id="360" r:id="rId34"/>
    <p:sldId id="426" r:id="rId35"/>
    <p:sldId id="359" r:id="rId36"/>
    <p:sldId id="402" r:id="rId37"/>
    <p:sldId id="403" r:id="rId38"/>
    <p:sldId id="404" r:id="rId39"/>
    <p:sldId id="405" r:id="rId40"/>
    <p:sldId id="399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361" r:id="rId50"/>
    <p:sldId id="362" r:id="rId51"/>
    <p:sldId id="387" r:id="rId52"/>
    <p:sldId id="417" r:id="rId53"/>
    <p:sldId id="378" r:id="rId54"/>
    <p:sldId id="418" r:id="rId55"/>
    <p:sldId id="424" r:id="rId56"/>
    <p:sldId id="390" r:id="rId57"/>
    <p:sldId id="425" r:id="rId58"/>
    <p:sldId id="421" r:id="rId59"/>
    <p:sldId id="422" r:id="rId60"/>
    <p:sldId id="420" r:id="rId61"/>
    <p:sldId id="372" r:id="rId62"/>
    <p:sldId id="419" r:id="rId63"/>
    <p:sldId id="337" r:id="rId64"/>
    <p:sldId id="338" r:id="rId65"/>
    <p:sldId id="339" r:id="rId66"/>
    <p:sldId id="340" r:id="rId67"/>
    <p:sldId id="341" r:id="rId68"/>
    <p:sldId id="344" r:id="rId69"/>
    <p:sldId id="345" r:id="rId70"/>
    <p:sldId id="346" r:id="rId71"/>
    <p:sldId id="347" r:id="rId72"/>
    <p:sldId id="348" r:id="rId73"/>
  </p:sldIdLst>
  <p:sldSz cx="9144000" cy="6858000" type="screen4x3"/>
  <p:notesSz cx="6731000" cy="9855200"/>
  <p:custDataLst>
    <p:tags r:id="rId76"/>
  </p:custData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79EF053-4A27-41B6-91A3-C5260A1AEAF7}">
          <p14:sldIdLst>
            <p14:sldId id="256"/>
            <p14:sldId id="322"/>
            <p14:sldId id="391"/>
          </p14:sldIdLst>
        </p14:section>
        <p14:section name="General" id="{083A04F3-4D48-4600-BFC6-60281456CE04}">
          <p14:sldIdLst>
            <p14:sldId id="323"/>
            <p14:sldId id="325"/>
            <p14:sldId id="324"/>
            <p14:sldId id="327"/>
            <p14:sldId id="328"/>
          </p14:sldIdLst>
        </p14:section>
        <p14:section name="Vue" id="{12758817-61FD-464F-BF3C-7A606F2AAC3E}">
          <p14:sldIdLst>
            <p14:sldId id="326"/>
            <p14:sldId id="342"/>
            <p14:sldId id="329"/>
            <p14:sldId id="330"/>
            <p14:sldId id="392"/>
            <p14:sldId id="343"/>
            <p14:sldId id="331"/>
            <p14:sldId id="333"/>
            <p14:sldId id="332"/>
            <p14:sldId id="379"/>
            <p14:sldId id="393"/>
            <p14:sldId id="335"/>
            <p14:sldId id="336"/>
            <p14:sldId id="356"/>
            <p14:sldId id="423"/>
            <p14:sldId id="395"/>
            <p14:sldId id="385"/>
            <p14:sldId id="406"/>
            <p14:sldId id="407"/>
            <p14:sldId id="408"/>
            <p14:sldId id="358"/>
            <p14:sldId id="400"/>
            <p14:sldId id="401"/>
            <p14:sldId id="360"/>
            <p14:sldId id="426"/>
            <p14:sldId id="359"/>
            <p14:sldId id="402"/>
            <p14:sldId id="403"/>
            <p14:sldId id="404"/>
            <p14:sldId id="405"/>
            <p14:sldId id="399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61"/>
            <p14:sldId id="362"/>
            <p14:sldId id="387"/>
            <p14:sldId id="417"/>
            <p14:sldId id="378"/>
            <p14:sldId id="418"/>
            <p14:sldId id="424"/>
            <p14:sldId id="390"/>
            <p14:sldId id="425"/>
            <p14:sldId id="421"/>
            <p14:sldId id="422"/>
            <p14:sldId id="420"/>
            <p14:sldId id="372"/>
            <p14:sldId id="419"/>
            <p14:sldId id="337"/>
            <p14:sldId id="338"/>
            <p14:sldId id="339"/>
            <p14:sldId id="340"/>
            <p14:sldId id="341"/>
            <p14:sldId id="344"/>
            <p14:sldId id="345"/>
            <p14:sldId id="346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4">
          <p15:clr>
            <a:srgbClr val="A4A3A4"/>
          </p15:clr>
        </p15:guide>
        <p15:guide id="2" pos="212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 pośredni 1 — Ak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Styl jasny 3 — Ak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Styl z motywem 2 — Ak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Styl z motywem 2 — Ak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Styl z motywem 2 — Ak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2525" autoAdjust="0"/>
  </p:normalViewPr>
  <p:slideViewPr>
    <p:cSldViewPr>
      <p:cViewPr varScale="1">
        <p:scale>
          <a:sx n="87" d="100"/>
          <a:sy n="87" d="100"/>
        </p:scale>
        <p:origin x="124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1560" y="2556"/>
      </p:cViewPr>
      <p:guideLst>
        <p:guide orient="horz" pos="3104"/>
        <p:guide pos="2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gs" Target="tags/tag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767" cy="492760"/>
          </a:xfrm>
          <a:prstGeom prst="rect">
            <a:avLst/>
          </a:prstGeom>
        </p:spPr>
        <p:txBody>
          <a:bodyPr vert="horz" lIns="91434" tIns="45716" rIns="91434" bIns="45716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12676" y="0"/>
            <a:ext cx="2916767" cy="492760"/>
          </a:xfrm>
          <a:prstGeom prst="rect">
            <a:avLst/>
          </a:prstGeom>
        </p:spPr>
        <p:txBody>
          <a:bodyPr vert="horz" lIns="91434" tIns="45716" rIns="91434" bIns="45716" rtlCol="0"/>
          <a:lstStyle>
            <a:lvl1pPr algn="r">
              <a:defRPr sz="1200"/>
            </a:lvl1pPr>
          </a:lstStyle>
          <a:p>
            <a:fld id="{F3BABA77-E417-4280-AFCB-21CB419B0F58}" type="datetimeFigureOut">
              <a:rPr lang="pl-PL" smtClean="0"/>
              <a:pPr/>
              <a:t>15.03.2019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9360730"/>
            <a:ext cx="2916767" cy="492760"/>
          </a:xfrm>
          <a:prstGeom prst="rect">
            <a:avLst/>
          </a:prstGeom>
        </p:spPr>
        <p:txBody>
          <a:bodyPr vert="horz" lIns="91434" tIns="45716" rIns="91434" bIns="45716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12676" y="9360730"/>
            <a:ext cx="2916767" cy="492760"/>
          </a:xfrm>
          <a:prstGeom prst="rect">
            <a:avLst/>
          </a:prstGeom>
        </p:spPr>
        <p:txBody>
          <a:bodyPr vert="horz" lIns="91434" tIns="45716" rIns="91434" bIns="45716" rtlCol="0" anchor="b"/>
          <a:lstStyle>
            <a:lvl1pPr algn="r">
              <a:defRPr sz="1200"/>
            </a:lvl1pPr>
          </a:lstStyle>
          <a:p>
            <a:fld id="{B8172E93-AE55-4993-89DE-7CE8DF0C338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9051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767" cy="492760"/>
          </a:xfrm>
          <a:prstGeom prst="rect">
            <a:avLst/>
          </a:prstGeom>
        </p:spPr>
        <p:txBody>
          <a:bodyPr vert="horz" lIns="91434" tIns="45716" rIns="91434" bIns="45716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12676" y="0"/>
            <a:ext cx="2916767" cy="492760"/>
          </a:xfrm>
          <a:prstGeom prst="rect">
            <a:avLst/>
          </a:prstGeom>
        </p:spPr>
        <p:txBody>
          <a:bodyPr vert="horz" lIns="91434" tIns="45716" rIns="91434" bIns="45716" rtlCol="0"/>
          <a:lstStyle>
            <a:lvl1pPr algn="r">
              <a:defRPr sz="1200"/>
            </a:lvl1pPr>
          </a:lstStyle>
          <a:p>
            <a:fld id="{BAA02D4E-6364-41D7-B2C4-EAA37D15D9B9}" type="datetimeFigureOut">
              <a:rPr lang="pl-PL" smtClean="0"/>
              <a:pPr/>
              <a:t>15.03.2019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4" tIns="45716" rIns="91434" bIns="45716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3100" y="4681220"/>
            <a:ext cx="5384800" cy="4434840"/>
          </a:xfrm>
          <a:prstGeom prst="rect">
            <a:avLst/>
          </a:prstGeom>
        </p:spPr>
        <p:txBody>
          <a:bodyPr vert="horz" lIns="91434" tIns="45716" rIns="91434" bIns="45716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360730"/>
            <a:ext cx="2916767" cy="492760"/>
          </a:xfrm>
          <a:prstGeom prst="rect">
            <a:avLst/>
          </a:prstGeom>
        </p:spPr>
        <p:txBody>
          <a:bodyPr vert="horz" lIns="91434" tIns="45716" rIns="91434" bIns="45716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12676" y="9360730"/>
            <a:ext cx="2916767" cy="492760"/>
          </a:xfrm>
          <a:prstGeom prst="rect">
            <a:avLst/>
          </a:prstGeom>
        </p:spPr>
        <p:txBody>
          <a:bodyPr vert="horz" lIns="91434" tIns="45716" rIns="91434" bIns="45716" rtlCol="0" anchor="b"/>
          <a:lstStyle>
            <a:lvl1pPr algn="r">
              <a:defRPr sz="1200"/>
            </a:lvl1pPr>
          </a:lstStyle>
          <a:p>
            <a:fld id="{88A2E490-1900-4D0D-AF2B-2C7E5E1E3057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906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>
                <a:sym typeface="Wingdings" pitchFamily="2" charset="2"/>
              </a:rPr>
              <a:t>Wpisać program w ramach którego szkolenia są realizowane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2E490-1900-4D0D-AF2B-2C7E5E1E3057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790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889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062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47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773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1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862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840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53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762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4841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611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0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3523E-0214-4236-9076-C433F52F01D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000000"/>
                </a:solidFill>
                <a:latin typeface="Arial"/>
              </a:rPr>
              <a:t>20486B</a:t>
            </a:r>
            <a:endParaRPr lang="en-US" sz="12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mtClean="0">
                <a:solidFill>
                  <a:srgbClr val="336699"/>
                </a:solidFill>
                <a:latin typeface="Arial"/>
              </a:rPr>
              <a:t>04: Developing ASP.NET MVC 4 Controllers</a:t>
            </a:r>
            <a:endParaRPr lang="en-US" sz="1200" b="1">
              <a:solidFill>
                <a:srgbClr val="336699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890000"/>
            <a:ext cx="317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 smtClean="0">
                <a:latin typeface="Arial"/>
              </a:rPr>
              <a:t>(More notes on the next slide)</a:t>
            </a:r>
            <a:endParaRPr lang="en-US" sz="1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59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Kliknij, aby edytować styl wzorca podtytułu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cap="small" baseline="0"/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10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10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825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cap="small" baseline="0"/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1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12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10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cap="small" baseline="0"/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3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11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cap="small" baseline="0"/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2" name="Symbol zastępczy daty 3"/>
          <p:cNvSpPr>
            <a:spLocks noGrp="1"/>
          </p:cNvSpPr>
          <p:nvPr>
            <p:ph type="dt" sz="half" idx="13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13" name="Symbol zastępczy stopki 4"/>
          <p:cNvSpPr>
            <a:spLocks noGrp="1"/>
          </p:cNvSpPr>
          <p:nvPr>
            <p:ph type="ftr" sz="quarter" idx="14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cap="small" baseline="0"/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9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8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3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11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3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11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Stopka - pasek.bmp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" y="6163217"/>
            <a:ext cx="9144000" cy="694807"/>
          </a:xfrm>
          <a:prstGeom prst="rect">
            <a:avLst/>
          </a:prstGeom>
        </p:spPr>
      </p:pic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571480"/>
            <a:ext cx="822960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4840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7410456" y="6356350"/>
            <a:ext cx="1304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BE6FE46-3B9B-4206-82B5-759EAD36C801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9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20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Stopka - pasek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" y="6163217"/>
            <a:ext cx="9144000" cy="694807"/>
          </a:xfrm>
          <a:prstGeom prst="rect">
            <a:avLst/>
          </a:prstGeom>
        </p:spPr>
      </p:pic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571480"/>
            <a:ext cx="822960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4840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7410456" y="6356350"/>
            <a:ext cx="1304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BE6FE46-3B9B-4206-82B5-759EAD36C801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9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042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2009-08-24</a:t>
            </a:r>
            <a:endParaRPr lang="pl-PL" dirty="0"/>
          </a:p>
        </p:txBody>
      </p:sp>
      <p:sp>
        <p:nvSpPr>
          <p:cNvPr id="20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714480" y="6356350"/>
            <a:ext cx="550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Department of Business Informatics | University of </a:t>
            </a:r>
            <a:r>
              <a:rPr lang="en-US" b="1" dirty="0" err="1" smtClean="0"/>
              <a:t>Gdańsk</a:t>
            </a:r>
            <a:endParaRPr lang="pl-P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tefankrause.net/js-frameworks-benchmark4/webdriver-ts/table.html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@%5bversion%5d/dist/vue.min.js" TargetMode="External"/><Relationship Id="rId2" Type="http://schemas.openxmlformats.org/officeDocument/2006/relationships/hyperlink" Target="https://unpkg.com/vu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jsfiddle.net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vuejs/vue-devtool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vuejs.org/v2/gui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car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input-grou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3_flexbox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filt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jsref_sort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js.org/" TargetMode="External"/><Relationship Id="rId7" Type="http://schemas.openxmlformats.org/officeDocument/2006/relationships/hyperlink" Target="https://www.meteor.com/" TargetMode="External"/><Relationship Id="rId2" Type="http://schemas.openxmlformats.org/officeDocument/2006/relationships/hyperlink" Target="https://angula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mberjs.com/" TargetMode="External"/><Relationship Id="rId5" Type="http://schemas.openxmlformats.org/officeDocument/2006/relationships/hyperlink" Target="https://vuejs.org/" TargetMode="External"/><Relationship Id="rId4" Type="http://schemas.openxmlformats.org/officeDocument/2006/relationships/hyperlink" Target="https://facebook.github.io/react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85720" y="1310903"/>
            <a:ext cx="8858280" cy="1470025"/>
          </a:xfrm>
        </p:spPr>
        <p:txBody>
          <a:bodyPr>
            <a:normAutofit fontScale="90000"/>
          </a:bodyPr>
          <a:lstStyle/>
          <a:p>
            <a:r>
              <a:rPr lang="en-GB" b="0" dirty="0" smtClean="0"/>
              <a:t/>
            </a:r>
            <a:br>
              <a:rPr lang="en-GB" b="0" dirty="0" smtClean="0"/>
            </a:br>
            <a:r>
              <a:rPr lang="pl-PL" dirty="0" smtClean="0"/>
              <a:t>Vue.js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sz="3100" dirty="0">
              <a:solidFill>
                <a:schemeClr val="bg1"/>
              </a:solidFill>
            </a:endParaRPr>
          </a:p>
        </p:txBody>
      </p:sp>
      <p:sp>
        <p:nvSpPr>
          <p:cNvPr id="20" name="Podtytuł 2"/>
          <p:cNvSpPr txBox="1">
            <a:spLocks/>
          </p:cNvSpPr>
          <p:nvPr/>
        </p:nvSpPr>
        <p:spPr>
          <a:xfrm>
            <a:off x="1043608" y="5000847"/>
            <a:ext cx="8643998" cy="966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l-PL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Podtytuł 2"/>
          <p:cNvSpPr txBox="1">
            <a:spLocks/>
          </p:cNvSpPr>
          <p:nvPr/>
        </p:nvSpPr>
        <p:spPr>
          <a:xfrm>
            <a:off x="0" y="5484250"/>
            <a:ext cx="9144000" cy="681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pl-PL" sz="2400" b="1" i="1" dirty="0">
                <a:solidFill>
                  <a:schemeClr val="bg1"/>
                </a:solidFill>
              </a:rPr>
              <a:t>dr Michał Kuciapski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pl-PL" sz="2000" b="1" dirty="0" err="1" smtClean="0">
                <a:solidFill>
                  <a:schemeClr val="bg1"/>
                </a:solidFill>
              </a:rPr>
              <a:t>Higher</a:t>
            </a:r>
            <a:r>
              <a:rPr lang="pl-PL" sz="2000" b="1" dirty="0" smtClean="0">
                <a:solidFill>
                  <a:schemeClr val="bg1"/>
                </a:solidFill>
              </a:rPr>
              <a:t> Banking School</a:t>
            </a:r>
            <a:endParaRPr lang="pl-PL" sz="2000" b="1" dirty="0">
              <a:solidFill>
                <a:schemeClr val="bg1"/>
              </a:solidFill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0" y="6165304"/>
            <a:ext cx="9144000" cy="7920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blurRad="6350" stA="52000" endA="300" endPos="35000" dir="5400000" sy="-100000" algn="bl" rotWithShape="0"/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416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What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err="1">
                <a:solidFill>
                  <a:srgbClr val="FFB601"/>
                </a:solidFill>
              </a:rPr>
              <a:t>is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smtClean="0">
                <a:solidFill>
                  <a:srgbClr val="FFB601"/>
                </a:solidFill>
              </a:rPr>
              <a:t>vue.js?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10</a:t>
            </a:fld>
            <a:endParaRPr lang="pl-PL" dirty="0"/>
          </a:p>
        </p:txBody>
      </p:sp>
      <p:pic>
        <p:nvPicPr>
          <p:cNvPr id="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592" y="4221088"/>
            <a:ext cx="7344816" cy="2618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スクリーンショット 2016-07-07 17.45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922" y="1484784"/>
            <a:ext cx="7138156" cy="26682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15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95536" y="323834"/>
            <a:ext cx="8507288" cy="571504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Comparison</a:t>
            </a:r>
            <a:r>
              <a:rPr lang="pl-PL" dirty="0">
                <a:solidFill>
                  <a:srgbClr val="FFB601"/>
                </a:solidFill>
              </a:rPr>
              <a:t> with </a:t>
            </a:r>
            <a:r>
              <a:rPr lang="pl-PL" dirty="0" err="1">
                <a:solidFill>
                  <a:srgbClr val="FFB601"/>
                </a:solidFill>
              </a:rPr>
              <a:t>other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err="1" smtClean="0">
                <a:solidFill>
                  <a:srgbClr val="FFB601"/>
                </a:solidFill>
              </a:rPr>
              <a:t>libraries</a:t>
            </a:r>
            <a:r>
              <a:rPr lang="pl-PL" dirty="0" smtClean="0">
                <a:solidFill>
                  <a:srgbClr val="FFB601"/>
                </a:solidFill>
              </a:rPr>
              <a:t>/</a:t>
            </a:r>
            <a:r>
              <a:rPr lang="pl-PL" dirty="0" err="1" smtClean="0">
                <a:solidFill>
                  <a:srgbClr val="FFB601"/>
                </a:solidFill>
              </a:rPr>
              <a:t>frameworks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7740352" y="6381328"/>
            <a:ext cx="1304948" cy="365125"/>
          </a:xfrm>
        </p:spPr>
        <p:txBody>
          <a:bodyPr/>
          <a:lstStyle/>
          <a:p>
            <a:fld id="{5BE6FE46-3B9B-4206-82B5-759EAD36C801}" type="slidenum">
              <a:rPr lang="pl-PL" smtClean="0"/>
              <a:pPr/>
              <a:t>11</a:t>
            </a:fld>
            <a:endParaRPr lang="pl-PL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467995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3766261"/>
            <a:ext cx="4679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/>
                </a:solidFill>
              </a:rPr>
              <a:t>Based on </a:t>
            </a:r>
            <a:r>
              <a:rPr lang="en-US" altLang="en-US" sz="1400" dirty="0">
                <a:solidFill>
                  <a:schemeClr val="bg1"/>
                </a:solidFill>
                <a:hlinkClick r:id="rId3"/>
              </a:rPr>
              <a:t>3rd party benchmark</a:t>
            </a:r>
            <a:r>
              <a:rPr lang="en-US" altLang="en-US" sz="1400" dirty="0">
                <a:solidFill>
                  <a:schemeClr val="bg1"/>
                </a:solidFill>
              </a:rPr>
              <a:t>, lower is better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98086"/>
            <a:ext cx="6780213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893386"/>
            <a:ext cx="67802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414086"/>
            <a:ext cx="678021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204" y="1592610"/>
            <a:ext cx="3733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06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Installing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smtClean="0">
                <a:solidFill>
                  <a:srgbClr val="FFB601"/>
                </a:solidFill>
              </a:rPr>
              <a:t>Vue.js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You can install core library via CDN (Content Delivery Network)</a:t>
            </a:r>
          </a:p>
          <a:p>
            <a:r>
              <a:rPr lang="en-US" sz="2000" dirty="0"/>
              <a:t>If you want to always follow up the latest version of </a:t>
            </a:r>
            <a:r>
              <a:rPr lang="en-US" sz="2000" dirty="0" err="1"/>
              <a:t>Vue</a:t>
            </a:r>
            <a:r>
              <a:rPr lang="en-US" sz="2000" dirty="0"/>
              <a:t>, use </a:t>
            </a:r>
            <a:r>
              <a:rPr lang="en-US" sz="2000" dirty="0" err="1"/>
              <a:t>unpkg</a:t>
            </a:r>
            <a:r>
              <a:rPr lang="en-US" sz="2000" dirty="0"/>
              <a:t>:</a:t>
            </a:r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unpkg.com/vue</a:t>
            </a:r>
            <a:r>
              <a:rPr lang="pl-PL" sz="1600" dirty="0" smtClean="0"/>
              <a:t> </a:t>
            </a:r>
            <a:r>
              <a:rPr lang="en-US" sz="1600" dirty="0" smtClean="0"/>
              <a:t> </a:t>
            </a:r>
            <a:r>
              <a:rPr lang="en-US" sz="1600" dirty="0"/>
              <a:t>- Always redirect to the latest version of </a:t>
            </a:r>
            <a:r>
              <a:rPr lang="en-US" sz="1600" dirty="0" err="1"/>
              <a:t>Vue</a:t>
            </a:r>
            <a:r>
              <a:rPr lang="en-US" sz="1600" dirty="0"/>
              <a:t>!</a:t>
            </a:r>
          </a:p>
          <a:p>
            <a:pPr lvl="1"/>
            <a:r>
              <a:rPr lang="en-US" sz="1600" dirty="0">
                <a:hlinkClick r:id="rId3"/>
              </a:rPr>
              <a:t>https://unpkg.com/vue@[version]/</a:t>
            </a:r>
            <a:r>
              <a:rPr lang="en-US" sz="1600" dirty="0" smtClean="0">
                <a:hlinkClick r:id="rId3"/>
              </a:rPr>
              <a:t>dist/vue.min.js</a:t>
            </a:r>
            <a:r>
              <a:rPr lang="pl-PL" sz="1600" dirty="0" smtClean="0"/>
              <a:t> </a:t>
            </a:r>
            <a:r>
              <a:rPr lang="en-US" sz="1600" dirty="0" smtClean="0"/>
              <a:t> </a:t>
            </a:r>
            <a:r>
              <a:rPr lang="en-US" sz="1600" dirty="0"/>
              <a:t>- to specific version.</a:t>
            </a:r>
          </a:p>
          <a:p>
            <a:r>
              <a:rPr lang="en-US" sz="2000" dirty="0"/>
              <a:t>You can install core library using Bower or </a:t>
            </a:r>
            <a:r>
              <a:rPr lang="en-US" sz="2000" dirty="0" err="1"/>
              <a:t>npm</a:t>
            </a:r>
            <a:r>
              <a:rPr lang="en-US" sz="2000" dirty="0"/>
              <a:t> </a:t>
            </a:r>
            <a:endParaRPr lang="pl-PL" sz="2000" dirty="0"/>
          </a:p>
          <a:p>
            <a:r>
              <a:rPr lang="en-US" sz="2000" dirty="0" smtClean="0"/>
              <a:t>Open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jsfiddle.net</a:t>
            </a:r>
            <a:r>
              <a:rPr lang="pl-PL" sz="2000" dirty="0" smtClean="0"/>
              <a:t> </a:t>
            </a:r>
            <a:r>
              <a:rPr lang="en-US" sz="2000" dirty="0" smtClean="0"/>
              <a:t>, </a:t>
            </a:r>
            <a:r>
              <a:rPr lang="en-US" sz="2000" dirty="0"/>
              <a:t>choose the additional JS Framework; </a:t>
            </a:r>
            <a:r>
              <a:rPr lang="en-US" sz="2000" dirty="0" smtClean="0"/>
              <a:t>Vue.js</a:t>
            </a:r>
            <a:endParaRPr lang="pl-PL" sz="2000" dirty="0" smtClean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12</a:t>
            </a:fld>
            <a:endParaRPr lang="pl-PL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90507"/>
            <a:ext cx="76295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9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400" b="1" dirty="0" smtClean="0"/>
              <a:t>Otwórz </a:t>
            </a:r>
            <a:r>
              <a:rPr lang="pl-PL" sz="2400" dirty="0" smtClean="0"/>
              <a:t>witrynę startową projektu i </a:t>
            </a:r>
            <a:r>
              <a:rPr lang="pl-PL" sz="2400" b="1" dirty="0" smtClean="0"/>
              <a:t>zaimportuj</a:t>
            </a:r>
            <a:r>
              <a:rPr lang="pl-PL" sz="2400" dirty="0" smtClean="0"/>
              <a:t> </a:t>
            </a:r>
            <a:r>
              <a:rPr lang="pl-PL" sz="2400" dirty="0" err="1" smtClean="0"/>
              <a:t>framework</a:t>
            </a:r>
            <a:r>
              <a:rPr lang="pl-PL" sz="2400" dirty="0" smtClean="0"/>
              <a:t> </a:t>
            </a:r>
            <a:r>
              <a:rPr lang="pl-PL" sz="2400" dirty="0"/>
              <a:t>Vue.js </a:t>
            </a:r>
            <a:r>
              <a:rPr lang="pl-PL" sz="1400" dirty="0" smtClean="0"/>
              <a:t>(</a:t>
            </a:r>
          </a:p>
          <a:p>
            <a:pPr marL="0" indent="0" algn="just">
              <a:buNone/>
            </a:pPr>
            <a:r>
              <a:rPr lang="pl-PL" sz="1400" dirty="0"/>
              <a:t>&lt;</a:t>
            </a:r>
            <a:r>
              <a:rPr lang="pl-PL" sz="1400" dirty="0" err="1"/>
              <a:t>script</a:t>
            </a:r>
            <a:r>
              <a:rPr lang="pl-PL" sz="1400" dirty="0"/>
              <a:t> </a:t>
            </a:r>
            <a:r>
              <a:rPr lang="pl-PL" sz="1400" dirty="0" err="1"/>
              <a:t>src</a:t>
            </a:r>
            <a:r>
              <a:rPr lang="pl-PL" sz="1400" dirty="0"/>
              <a:t>="https://cdn.jsdelivr.net/npm/vue@2.5.13/dist/vue.js</a:t>
            </a:r>
            <a:r>
              <a:rPr lang="pl-PL" sz="1400" dirty="0" smtClean="0"/>
              <a:t>"&gt;</a:t>
            </a:r>
          </a:p>
          <a:p>
            <a:pPr marL="0" indent="0" algn="just">
              <a:buNone/>
            </a:pPr>
            <a:r>
              <a:rPr lang="pl-PL" sz="1400" dirty="0" smtClean="0"/>
              <a:t>&lt;/</a:t>
            </a:r>
            <a:r>
              <a:rPr lang="pl-PL" sz="1400" dirty="0" err="1"/>
              <a:t>script</a:t>
            </a:r>
            <a:r>
              <a:rPr lang="pl-PL" sz="1400" dirty="0"/>
              <a:t>&gt;&lt;</a:t>
            </a:r>
            <a:r>
              <a:rPr lang="pl-PL" sz="1400" dirty="0" err="1"/>
              <a:t>script</a:t>
            </a:r>
            <a:r>
              <a:rPr lang="pl-PL" sz="1400" dirty="0"/>
              <a:t> </a:t>
            </a:r>
            <a:r>
              <a:rPr lang="pl-PL" sz="1400" dirty="0" err="1"/>
              <a:t>src</a:t>
            </a:r>
            <a:r>
              <a:rPr lang="pl-PL" sz="1400" dirty="0"/>
              <a:t>="https://cdn.jsdelivr.net/npm/vue"&gt;&lt;/script</a:t>
            </a:r>
            <a:r>
              <a:rPr lang="pl-PL" sz="1400" dirty="0" smtClean="0"/>
              <a:t>&gt;</a:t>
            </a:r>
          </a:p>
          <a:p>
            <a:pPr marL="0" indent="0" algn="just">
              <a:buNone/>
            </a:pPr>
            <a:r>
              <a:rPr lang="pl-PL" sz="1400" dirty="0" smtClean="0"/>
              <a:t>)</a:t>
            </a:r>
            <a:endParaRPr lang="pl-PL" sz="24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/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/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/>
          </a:p>
          <a:p>
            <a:pPr marL="0" indent="0" algn="just">
              <a:buNone/>
            </a:pPr>
            <a:endParaRPr lang="pl-PL" sz="2400" dirty="0" smtClean="0"/>
          </a:p>
          <a:p>
            <a:pPr marL="0" indent="0" algn="just">
              <a:buNone/>
            </a:pPr>
            <a:r>
              <a:rPr lang="pl-PL" sz="2400" dirty="0" smtClean="0">
                <a:solidFill>
                  <a:srgbClr val="C00000"/>
                </a:solidFill>
              </a:rPr>
              <a:t>Projekt służący zarządzaniu wpisami odnośnie posiadanych kompetencji, np. </a:t>
            </a:r>
            <a:r>
              <a:rPr lang="pl-PL" sz="2400" dirty="0" err="1" smtClean="0">
                <a:solidFill>
                  <a:srgbClr val="C00000"/>
                </a:solidFill>
              </a:rPr>
              <a:t>Ionic</a:t>
            </a:r>
            <a:r>
              <a:rPr lang="pl-PL" sz="2400" dirty="0" smtClean="0">
                <a:solidFill>
                  <a:srgbClr val="C00000"/>
                </a:solidFill>
              </a:rPr>
              <a:t>, Vue.js, wraz z możliwościami społecznościowego dzielenia się informacjami.</a:t>
            </a:r>
          </a:p>
        </p:txBody>
      </p:sp>
    </p:spTree>
    <p:extLst>
      <p:ext uri="{BB962C8B-B14F-4D97-AF65-F5344CB8AC3E}">
        <p14:creationId xmlns:p14="http://schemas.microsoft.com/office/powerpoint/2010/main" val="340491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Dev</a:t>
            </a:r>
            <a:r>
              <a:rPr lang="pl-PL" dirty="0">
                <a:solidFill>
                  <a:srgbClr val="FFB601"/>
                </a:solidFill>
              </a:rPr>
              <a:t> Tools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 u="none"/>
            </a:pPr>
            <a:r>
              <a:rPr lang="pl-PL" sz="2000" u="sng" dirty="0">
                <a:hlinkClick r:id="rId2"/>
              </a:rPr>
              <a:t>https://github.com/vuejs/vue-devtools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14</a:t>
            </a:fld>
            <a:endParaRPr lang="pl-PL" dirty="0"/>
          </a:p>
        </p:txBody>
      </p:sp>
      <p:pic>
        <p:nvPicPr>
          <p:cNvPr id="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548" y="1484784"/>
            <a:ext cx="8136904" cy="58567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369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Rendering 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15</a:t>
            </a:fld>
            <a:endParaRPr lang="pl-PL" dirty="0"/>
          </a:p>
        </p:txBody>
      </p:sp>
      <p:pic>
        <p:nvPicPr>
          <p:cNvPr id="5" name="スクリーンショット 2016-07-07 1.44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968" y="1142984"/>
            <a:ext cx="7488832" cy="55770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41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Vue – </a:t>
            </a:r>
            <a:r>
              <a:rPr lang="pl-PL" dirty="0" err="1" smtClean="0">
                <a:solidFill>
                  <a:srgbClr val="FFB601"/>
                </a:solidFill>
              </a:rPr>
              <a:t>lifecycle</a:t>
            </a:r>
            <a:r>
              <a:rPr lang="pl-PL" dirty="0" smtClean="0">
                <a:solidFill>
                  <a:srgbClr val="FFB601"/>
                </a:solidFill>
              </a:rPr>
              <a:t> diagram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16</a:t>
            </a:fld>
            <a:endParaRPr lang="pl-PL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2" y="1158492"/>
            <a:ext cx="3804886" cy="55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728" y="1210285"/>
            <a:ext cx="4704883" cy="55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17" y="1210285"/>
            <a:ext cx="5529832" cy="55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</a:t>
            </a:r>
            <a:r>
              <a:rPr lang="pl-PL" dirty="0" smtClean="0">
                <a:solidFill>
                  <a:srgbClr val="FFB601"/>
                </a:solidFill>
              </a:rPr>
              <a:t>– </a:t>
            </a:r>
            <a:r>
              <a:rPr lang="pl-PL" dirty="0" err="1" smtClean="0">
                <a:solidFill>
                  <a:srgbClr val="FFB601"/>
                </a:solidFill>
              </a:rPr>
              <a:t>application</a:t>
            </a:r>
            <a:r>
              <a:rPr lang="pl-PL" dirty="0" smtClean="0">
                <a:solidFill>
                  <a:srgbClr val="FFB601"/>
                </a:solidFill>
              </a:rPr>
              <a:t> </a:t>
            </a:r>
            <a:r>
              <a:rPr lang="pl-PL" dirty="0" err="1" smtClean="0">
                <a:solidFill>
                  <a:srgbClr val="FFB601"/>
                </a:solidFill>
              </a:rPr>
              <a:t>instance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2000" b="1" dirty="0" err="1"/>
              <a:t>new</a:t>
            </a:r>
            <a:r>
              <a:rPr lang="pl-PL" sz="2000" b="1" dirty="0"/>
              <a:t> Vue({el:'#</a:t>
            </a:r>
            <a:r>
              <a:rPr lang="pl-PL" sz="2000" b="1" dirty="0" err="1"/>
              <a:t>app</a:t>
            </a:r>
            <a:r>
              <a:rPr lang="pl-PL" sz="2000" b="1" dirty="0"/>
              <a:t>'}) </a:t>
            </a:r>
            <a:r>
              <a:rPr lang="pl-PL" sz="2000" dirty="0" err="1"/>
              <a:t>will</a:t>
            </a:r>
            <a:r>
              <a:rPr lang="pl-PL" sz="2000" dirty="0"/>
              <a:t> </a:t>
            </a:r>
            <a:r>
              <a:rPr lang="pl-PL" sz="2000" dirty="0" err="1"/>
              <a:t>instantiate</a:t>
            </a:r>
            <a:r>
              <a:rPr lang="pl-PL" sz="2000" dirty="0"/>
              <a:t> a </a:t>
            </a:r>
            <a:r>
              <a:rPr lang="pl-PL" sz="2000" dirty="0" err="1"/>
              <a:t>new</a:t>
            </a:r>
            <a:r>
              <a:rPr lang="pl-PL" sz="2000" dirty="0"/>
              <a:t> Vue </a:t>
            </a:r>
            <a:r>
              <a:rPr lang="pl-PL" sz="2000" dirty="0" err="1"/>
              <a:t>instance</a:t>
            </a:r>
            <a:r>
              <a:rPr lang="pl-PL" sz="2000" dirty="0" smtClean="0"/>
              <a:t>.</a:t>
            </a:r>
          </a:p>
          <a:p>
            <a:r>
              <a:rPr lang="en-US" sz="2000" dirty="0"/>
              <a:t>Everything that we will write inside the </a:t>
            </a:r>
            <a:r>
              <a:rPr lang="en-US" sz="2000" b="1" dirty="0"/>
              <a:t>&lt;div&gt;</a:t>
            </a:r>
            <a:r>
              <a:rPr lang="en-US" sz="2000" dirty="0"/>
              <a:t> </a:t>
            </a:r>
            <a:r>
              <a:rPr lang="en-US" sz="2000" b="1" dirty="0"/>
              <a:t>with the ID as app</a:t>
            </a:r>
            <a:r>
              <a:rPr lang="en-US" sz="2000" dirty="0"/>
              <a:t> will be under the scope of </a:t>
            </a:r>
            <a:r>
              <a:rPr lang="en-US" sz="2000" dirty="0" err="1"/>
              <a:t>Vue</a:t>
            </a:r>
            <a:r>
              <a:rPr lang="en-US" sz="2000" dirty="0" smtClean="0"/>
              <a:t>.</a:t>
            </a:r>
            <a:endParaRPr lang="pl-PL" sz="2000" dirty="0" smtClean="0"/>
          </a:p>
          <a:p>
            <a:r>
              <a:rPr lang="en-US" sz="2000" dirty="0"/>
              <a:t>placing the </a:t>
            </a:r>
            <a:r>
              <a:rPr lang="en-US" sz="2000" b="1" dirty="0"/>
              <a:t>#app on the body or html tag will throw an </a:t>
            </a:r>
            <a:r>
              <a:rPr lang="en-US" sz="2000" b="1" dirty="0" smtClean="0"/>
              <a:t>error</a:t>
            </a:r>
            <a:r>
              <a:rPr lang="pl-PL" sz="2000" dirty="0" smtClean="0"/>
              <a:t>.</a:t>
            </a:r>
          </a:p>
          <a:p>
            <a:endParaRPr lang="pl-PL" sz="2000" dirty="0"/>
          </a:p>
          <a:p>
            <a:endParaRPr lang="pl-PL" sz="2000" dirty="0" smtClean="0"/>
          </a:p>
          <a:p>
            <a:endParaRPr lang="pl-PL" sz="2000" dirty="0"/>
          </a:p>
          <a:p>
            <a:endParaRPr lang="pl-PL" sz="2000" dirty="0" smtClean="0"/>
          </a:p>
          <a:p>
            <a:r>
              <a:rPr lang="pl-PL" sz="2000" dirty="0" err="1" smtClean="0"/>
              <a:t>App</a:t>
            </a:r>
            <a:r>
              <a:rPr lang="pl-PL" sz="2000" dirty="0" smtClean="0"/>
              <a:t> </a:t>
            </a:r>
            <a:r>
              <a:rPr lang="pl-PL" sz="2000" dirty="0" err="1" smtClean="0"/>
              <a:t>is</a:t>
            </a:r>
            <a:r>
              <a:rPr lang="pl-PL" sz="2000" dirty="0" smtClean="0"/>
              <a:t> </a:t>
            </a:r>
            <a:r>
              <a:rPr lang="pl-PL" sz="2000" b="1" dirty="0" err="1" smtClean="0"/>
              <a:t>referenced</a:t>
            </a:r>
            <a:r>
              <a:rPr lang="pl-PL" sz="2000" dirty="0" smtClean="0"/>
              <a:t> in JavaScript with </a:t>
            </a:r>
            <a:r>
              <a:rPr lang="pl-PL" sz="2000" b="1" dirty="0" smtClean="0"/>
              <a:t>el </a:t>
            </a:r>
            <a:r>
              <a:rPr lang="pl-PL" sz="2000" b="1" dirty="0" err="1" smtClean="0"/>
              <a:t>property</a:t>
            </a:r>
            <a:r>
              <a:rPr lang="pl-PL" sz="2000" dirty="0" smtClean="0"/>
              <a:t>. </a:t>
            </a:r>
          </a:p>
          <a:p>
            <a:endParaRPr lang="pl-PL" sz="2000" dirty="0"/>
          </a:p>
          <a:p>
            <a:endParaRPr lang="pl-PL" sz="2000" dirty="0" smtClean="0"/>
          </a:p>
          <a:p>
            <a:endParaRPr lang="pl-PL" sz="2000" dirty="0"/>
          </a:p>
          <a:p>
            <a:endParaRPr lang="pl-PL" sz="2000" dirty="0" smtClean="0"/>
          </a:p>
          <a:p>
            <a:endParaRPr lang="pl-PL" sz="2000" dirty="0" smtClean="0"/>
          </a:p>
          <a:p>
            <a:endParaRPr lang="pl-PL" sz="2000" dirty="0"/>
          </a:p>
          <a:p>
            <a:endParaRPr lang="pl-PL" sz="2000" dirty="0" smtClean="0"/>
          </a:p>
          <a:p>
            <a:endParaRPr lang="pl-PL" sz="2000" dirty="0"/>
          </a:p>
          <a:p>
            <a:endParaRPr lang="pl-PL" sz="2000" dirty="0" smtClean="0"/>
          </a:p>
          <a:p>
            <a:endParaRPr lang="pl-PL" sz="2000" dirty="0"/>
          </a:p>
          <a:p>
            <a:endParaRPr lang="pl-PL" sz="2000" dirty="0" smtClean="0"/>
          </a:p>
          <a:p>
            <a:endParaRPr lang="en-US" sz="2000" dirty="0"/>
          </a:p>
          <a:p>
            <a:endParaRPr lang="pl-PL" sz="1600" dirty="0" smtClean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17</a:t>
            </a:fld>
            <a:endParaRPr lang="pl-PL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1"/>
            <a:ext cx="388843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601148"/>
            <a:ext cx="3312368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18</a:t>
            </a:fld>
            <a:endParaRPr lang="pl-PL"/>
          </a:p>
        </p:txBody>
      </p:sp>
      <p:sp>
        <p:nvSpPr>
          <p:cNvPr id="6" name="Prostokąt 5"/>
          <p:cNvSpPr/>
          <p:nvPr/>
        </p:nvSpPr>
        <p:spPr>
          <a:xfrm>
            <a:off x="2286000" y="-7965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23" y="-18030"/>
            <a:ext cx="6082641" cy="68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9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400" dirty="0" smtClean="0"/>
              <a:t>Na </a:t>
            </a:r>
            <a:r>
              <a:rPr lang="pl-PL" sz="2400" dirty="0"/>
              <a:t>stronie </a:t>
            </a:r>
            <a:r>
              <a:rPr lang="pl-PL" sz="2400" dirty="0" smtClean="0"/>
              <a:t>competences.html utwórz </a:t>
            </a:r>
            <a:r>
              <a:rPr lang="pl-PL" sz="2400" b="1" dirty="0" smtClean="0"/>
              <a:t>instancję aplikacji Vue</a:t>
            </a:r>
            <a:r>
              <a:rPr lang="pl-PL" sz="2400" dirty="0" smtClean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l-PL" sz="2400" dirty="0" smtClean="0"/>
              <a:t>Jako dane wstaw </a:t>
            </a:r>
            <a:r>
              <a:rPr lang="pl-PL" sz="2400" b="1" dirty="0" smtClean="0"/>
              <a:t>tablicę</a:t>
            </a:r>
            <a:r>
              <a:rPr lang="pl-PL" sz="2400" dirty="0" smtClean="0"/>
              <a:t> – plik: </a:t>
            </a:r>
            <a:r>
              <a:rPr lang="pl-PL" sz="2400" dirty="0"/>
              <a:t>/</a:t>
            </a:r>
            <a:r>
              <a:rPr lang="pl-PL" sz="2400" dirty="0" err="1" smtClean="0"/>
              <a:t>js</a:t>
            </a:r>
            <a:r>
              <a:rPr lang="pl-PL" sz="2400" dirty="0" smtClean="0"/>
              <a:t>/competences.js. </a:t>
            </a:r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38383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sz="1800" dirty="0" smtClean="0"/>
              <a:t>Front-end CSS </a:t>
            </a:r>
            <a:r>
              <a:rPr lang="pl-PL" sz="1800" dirty="0" err="1" smtClean="0"/>
              <a:t>frameworks</a:t>
            </a:r>
            <a:r>
              <a:rPr lang="pl-PL" sz="1800" dirty="0" smtClean="0"/>
              <a:t> trend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to choose the right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1800" dirty="0" smtClean="0"/>
              <a:t>Front-end JS </a:t>
            </a:r>
            <a:r>
              <a:rPr lang="pl-PL" sz="1800" dirty="0" err="1" smtClean="0"/>
              <a:t>frameworks</a:t>
            </a:r>
            <a:endParaRPr lang="pl-PL" sz="1800" dirty="0" smtClean="0"/>
          </a:p>
          <a:p>
            <a:pPr marL="0" indent="0">
              <a:buNone/>
            </a:pPr>
            <a:endParaRPr lang="pl-PL" sz="1800" dirty="0" smtClean="0"/>
          </a:p>
          <a:p>
            <a:pPr marL="0" indent="0">
              <a:buNone/>
            </a:pPr>
            <a:r>
              <a:rPr lang="pl-PL" sz="1800" b="1" dirty="0" smtClean="0"/>
              <a:t>Vue.js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1800" dirty="0" err="1"/>
              <a:t>What</a:t>
            </a:r>
            <a:r>
              <a:rPr lang="pl-PL" sz="1800" dirty="0"/>
              <a:t> </a:t>
            </a:r>
            <a:r>
              <a:rPr lang="pl-PL" sz="1800" dirty="0" err="1"/>
              <a:t>is</a:t>
            </a:r>
            <a:r>
              <a:rPr lang="pl-PL" sz="1800" dirty="0"/>
              <a:t> Vue.js?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1800" dirty="0" err="1"/>
              <a:t>Comparison</a:t>
            </a:r>
            <a:r>
              <a:rPr lang="pl-PL" sz="1800" dirty="0"/>
              <a:t> with </a:t>
            </a:r>
            <a:r>
              <a:rPr lang="pl-PL" sz="1800" dirty="0" err="1"/>
              <a:t>other</a:t>
            </a:r>
            <a:r>
              <a:rPr lang="pl-PL" sz="1800" dirty="0"/>
              <a:t> </a:t>
            </a:r>
            <a:r>
              <a:rPr lang="pl-PL" sz="1800" dirty="0" err="1"/>
              <a:t>libraries</a:t>
            </a:r>
            <a:r>
              <a:rPr lang="pl-PL" sz="1800" dirty="0"/>
              <a:t>/</a:t>
            </a:r>
            <a:r>
              <a:rPr lang="pl-PL" sz="1800" dirty="0" err="1"/>
              <a:t>frameworks</a:t>
            </a:r>
            <a:endParaRPr lang="pl-PL" sz="1800" dirty="0"/>
          </a:p>
          <a:p>
            <a:pPr marL="514350" indent="-514350">
              <a:buFont typeface="+mj-lt"/>
              <a:buAutoNum type="arabicPeriod"/>
            </a:pPr>
            <a:r>
              <a:rPr lang="pl-PL" sz="1800" dirty="0" err="1"/>
              <a:t>Installing</a:t>
            </a:r>
            <a:r>
              <a:rPr lang="pl-PL" sz="1800" dirty="0"/>
              <a:t> Vue.js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1800" dirty="0" err="1"/>
              <a:t>Dev</a:t>
            </a:r>
            <a:r>
              <a:rPr lang="pl-PL" sz="1800" dirty="0"/>
              <a:t> Tools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1800" dirty="0"/>
              <a:t>Rendering 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1800" dirty="0" err="1"/>
              <a:t>Lifecycle</a:t>
            </a:r>
            <a:r>
              <a:rPr lang="pl-PL" sz="1800" dirty="0"/>
              <a:t> </a:t>
            </a:r>
            <a:r>
              <a:rPr lang="pl-PL" sz="1800" dirty="0" smtClean="0"/>
              <a:t>diagram</a:t>
            </a:r>
            <a:endParaRPr lang="pl-PL" sz="18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2</a:t>
            </a:fld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0" y="5949280"/>
            <a:ext cx="91440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b="1" dirty="0" err="1" smtClean="0"/>
              <a:t>Referenced</a:t>
            </a:r>
            <a:r>
              <a:rPr lang="pl-PL" sz="1200" b="1" dirty="0" smtClean="0"/>
              <a:t> materials (</a:t>
            </a:r>
            <a:r>
              <a:rPr lang="pl-PL" sz="1200" b="1" dirty="0" err="1" smtClean="0"/>
              <a:t>selected</a:t>
            </a:r>
            <a:r>
              <a:rPr lang="pl-PL" sz="1200" b="1" dirty="0" smtClean="0"/>
              <a:t>):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200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pl-PL" sz="1200" dirty="0" smtClean="0">
                <a:solidFill>
                  <a:schemeClr val="tx1"/>
                </a:solidFill>
                <a:hlinkClick r:id="rId2"/>
              </a:rPr>
              <a:t>vuejs.org/v2/guide</a:t>
            </a:r>
            <a:endParaRPr lang="pl-PL" sz="1200" dirty="0" smtClean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pl-PL" sz="1200" dirty="0">
                <a:solidFill>
                  <a:schemeClr val="tx1"/>
                </a:solidFill>
              </a:rPr>
              <a:t>Andrea </a:t>
            </a:r>
            <a:r>
              <a:rPr lang="pl-PL" sz="1200" dirty="0" err="1" smtClean="0">
                <a:solidFill>
                  <a:schemeClr val="tx1"/>
                </a:solidFill>
              </a:rPr>
              <a:t>Passaglia</a:t>
            </a:r>
            <a:r>
              <a:rPr lang="pl-PL" sz="1200" dirty="0" smtClean="0">
                <a:solidFill>
                  <a:schemeClr val="tx1"/>
                </a:solidFill>
              </a:rPr>
              <a:t>, Vue.js </a:t>
            </a:r>
            <a:r>
              <a:rPr lang="pl-PL" sz="1200" dirty="0">
                <a:solidFill>
                  <a:schemeClr val="tx1"/>
                </a:solidFill>
              </a:rPr>
              <a:t>2 </a:t>
            </a:r>
            <a:r>
              <a:rPr lang="pl-PL" sz="1200" dirty="0" err="1" smtClean="0">
                <a:solidFill>
                  <a:schemeClr val="tx1"/>
                </a:solidFill>
              </a:rPr>
              <a:t>Cookbook</a:t>
            </a:r>
            <a:r>
              <a:rPr lang="pl-PL" sz="1200" dirty="0">
                <a:solidFill>
                  <a:schemeClr val="tx1"/>
                </a:solidFill>
              </a:rPr>
              <a:t>, </a:t>
            </a:r>
            <a:r>
              <a:rPr lang="pl-PL" sz="1200" dirty="0" err="1">
                <a:solidFill>
                  <a:schemeClr val="tx1"/>
                </a:solidFill>
              </a:rPr>
              <a:t>Packt</a:t>
            </a:r>
            <a:r>
              <a:rPr lang="pl-PL" sz="1200" dirty="0">
                <a:solidFill>
                  <a:schemeClr val="tx1"/>
                </a:solidFill>
              </a:rPr>
              <a:t> Publishing </a:t>
            </a:r>
            <a:r>
              <a:rPr lang="pl-PL" sz="1200" dirty="0" smtClean="0">
                <a:solidFill>
                  <a:schemeClr val="tx1"/>
                </a:solidFill>
              </a:rPr>
              <a:t>2017</a:t>
            </a:r>
            <a:endParaRPr lang="pl-PL" sz="12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pl-PL" sz="1200" dirty="0" smtClean="0">
                <a:solidFill>
                  <a:schemeClr val="tx1"/>
                </a:solidFill>
              </a:rPr>
              <a:t>Murat </a:t>
            </a:r>
            <a:r>
              <a:rPr lang="pl-PL" sz="1200" dirty="0" err="1">
                <a:solidFill>
                  <a:schemeClr val="tx1"/>
                </a:solidFill>
              </a:rPr>
              <a:t>Dogan</a:t>
            </a:r>
            <a:r>
              <a:rPr lang="pl-PL" sz="1200" dirty="0">
                <a:solidFill>
                  <a:schemeClr val="tx1"/>
                </a:solidFill>
              </a:rPr>
              <a:t>, Vue.js – </a:t>
            </a:r>
            <a:r>
              <a:rPr lang="pl-PL" sz="1200" dirty="0" err="1">
                <a:solidFill>
                  <a:schemeClr val="tx1"/>
                </a:solidFill>
              </a:rPr>
              <a:t>Getting</a:t>
            </a:r>
            <a:r>
              <a:rPr lang="pl-PL" sz="1200" dirty="0">
                <a:solidFill>
                  <a:schemeClr val="tx1"/>
                </a:solidFill>
              </a:rPr>
              <a:t> </a:t>
            </a:r>
            <a:r>
              <a:rPr lang="pl-PL" sz="1200" dirty="0" err="1">
                <a:solidFill>
                  <a:schemeClr val="tx1"/>
                </a:solidFill>
              </a:rPr>
              <a:t>Started</a:t>
            </a:r>
            <a:endParaRPr lang="pl-PL" sz="12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pl-PL" sz="1200" dirty="0" smtClean="0">
                <a:solidFill>
                  <a:schemeClr val="tx1"/>
                </a:solidFill>
              </a:rPr>
              <a:t>Julio </a:t>
            </a:r>
            <a:r>
              <a:rPr lang="pl-PL" sz="1200" dirty="0" err="1" smtClean="0">
                <a:solidFill>
                  <a:schemeClr val="tx1"/>
                </a:solidFill>
              </a:rPr>
              <a:t>Bitencourt</a:t>
            </a:r>
            <a:r>
              <a:rPr lang="pl-PL" sz="1200" dirty="0" smtClean="0">
                <a:solidFill>
                  <a:schemeClr val="tx1"/>
                </a:solidFill>
              </a:rPr>
              <a:t>, Vue.js </a:t>
            </a:r>
            <a:r>
              <a:rPr lang="pl-PL" sz="1200" dirty="0">
                <a:solidFill>
                  <a:schemeClr val="tx1"/>
                </a:solidFill>
              </a:rPr>
              <a:t>for </a:t>
            </a:r>
            <a:r>
              <a:rPr lang="pl-PL" sz="1200" dirty="0" err="1" smtClean="0">
                <a:solidFill>
                  <a:schemeClr val="tx1"/>
                </a:solidFill>
              </a:rPr>
              <a:t>beginners</a:t>
            </a:r>
            <a:endParaRPr lang="pl-PL" sz="1200" dirty="0" smtClean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pl-PL" sz="1200" dirty="0" smtClean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pl-PL" sz="1200" dirty="0" smtClean="0"/>
          </a:p>
        </p:txBody>
      </p:sp>
    </p:spTree>
    <p:extLst>
      <p:ext uri="{BB962C8B-B14F-4D97-AF65-F5344CB8AC3E}">
        <p14:creationId xmlns:p14="http://schemas.microsoft.com/office/powerpoint/2010/main" val="193609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Vue - </a:t>
            </a:r>
            <a:r>
              <a:rPr lang="pl-PL" dirty="0" err="1" smtClean="0">
                <a:solidFill>
                  <a:srgbClr val="FFB601"/>
                </a:solidFill>
              </a:rPr>
              <a:t>Binding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20</a:t>
            </a:fld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07504" y="1617767"/>
            <a:ext cx="3744416" cy="2585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solidFill>
                  <a:srgbClr val="FE4485"/>
                </a:solidFill>
                <a:latin typeface="OpenSans"/>
              </a:rPr>
              <a:t>&lt;div 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id=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app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r>
              <a:rPr lang="pl-PL" dirty="0">
                <a:solidFill>
                  <a:srgbClr val="FE4485"/>
                </a:solidFill>
                <a:latin typeface="OpenSans"/>
              </a:rPr>
              <a:t>&lt;h1&gt;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{{</a:t>
            </a:r>
            <a:r>
              <a:rPr lang="pl-PL" dirty="0" err="1">
                <a:solidFill>
                  <a:srgbClr val="FAFAF6"/>
                </a:solidFill>
                <a:latin typeface="OpenSans"/>
              </a:rPr>
              <a:t>message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}}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&lt;/h1&gt;</a:t>
            </a:r>
          </a:p>
          <a:p>
            <a:r>
              <a:rPr lang="pl-PL" dirty="0">
                <a:solidFill>
                  <a:srgbClr val="FE4485"/>
                </a:solidFill>
                <a:latin typeface="OpenSans"/>
              </a:rPr>
              <a:t>&lt;/div&gt;</a:t>
            </a:r>
          </a:p>
          <a:p>
            <a:r>
              <a:rPr lang="pl-PL" dirty="0" err="1">
                <a:solidFill>
                  <a:srgbClr val="76E0F3"/>
                </a:solidFill>
                <a:latin typeface="OpenSans"/>
              </a:rPr>
              <a:t>new</a:t>
            </a:r>
            <a:r>
              <a:rPr lang="pl-PL" dirty="0">
                <a:solidFill>
                  <a:srgbClr val="76E0F3"/>
                </a:solidFill>
                <a:latin typeface="OpenSans"/>
              </a:rPr>
              <a:t> 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Vue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({</a:t>
            </a:r>
          </a:p>
          <a:p>
            <a:pPr lvl="1"/>
            <a:r>
              <a:rPr lang="pl-PL" dirty="0">
                <a:solidFill>
                  <a:srgbClr val="B4E53B"/>
                </a:solidFill>
                <a:latin typeface="OpenSans"/>
              </a:rPr>
              <a:t>el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'#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app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,</a:t>
            </a:r>
          </a:p>
          <a:p>
            <a:pPr lvl="1"/>
            <a:r>
              <a:rPr lang="pl-PL" dirty="0">
                <a:solidFill>
                  <a:srgbClr val="B4E53B"/>
                </a:solidFill>
                <a:latin typeface="OpenSans"/>
              </a:rPr>
              <a:t>data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{</a:t>
            </a:r>
          </a:p>
          <a:p>
            <a:pPr lvl="1"/>
            <a:r>
              <a:rPr lang="pl-PL" dirty="0" smtClean="0">
                <a:solidFill>
                  <a:srgbClr val="B4E53B"/>
                </a:solidFill>
                <a:latin typeface="OpenSans"/>
              </a:rPr>
              <a:t>	</a:t>
            </a:r>
            <a:r>
              <a:rPr lang="pl-PL" dirty="0" err="1" smtClean="0">
                <a:solidFill>
                  <a:srgbClr val="B4E53B"/>
                </a:solidFill>
                <a:latin typeface="OpenSans"/>
              </a:rPr>
              <a:t>message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'Hello World'</a:t>
            </a:r>
          </a:p>
          <a:p>
            <a:r>
              <a:rPr lang="pl-PL" dirty="0">
                <a:solidFill>
                  <a:srgbClr val="FAFAF6"/>
                </a:solidFill>
                <a:latin typeface="OpenSans"/>
              </a:rPr>
              <a:t> </a:t>
            </a:r>
            <a:r>
              <a:rPr lang="pl-PL" dirty="0" smtClean="0">
                <a:solidFill>
                  <a:srgbClr val="FAFAF6"/>
                </a:solidFill>
                <a:latin typeface="OpenSans"/>
              </a:rPr>
              <a:t>      }</a:t>
            </a:r>
            <a:endParaRPr lang="pl-PL" dirty="0">
              <a:solidFill>
                <a:srgbClr val="FAFAF6"/>
              </a:solidFill>
              <a:latin typeface="OpenSans"/>
            </a:endParaRPr>
          </a:p>
          <a:p>
            <a:r>
              <a:rPr lang="pl-PL" dirty="0" smtClean="0">
                <a:solidFill>
                  <a:srgbClr val="FAFAF6"/>
                </a:solidFill>
                <a:latin typeface="OpenSans"/>
              </a:rPr>
              <a:t>});</a:t>
            </a:r>
            <a:endParaRPr lang="pl-PL" dirty="0">
              <a:solidFill>
                <a:srgbClr val="FAFAF6"/>
              </a:solidFill>
              <a:latin typeface="OpenSans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4499992" y="1340768"/>
            <a:ext cx="4572000" cy="28623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pl-PL" dirty="0">
                <a:solidFill>
                  <a:srgbClr val="FE4485"/>
                </a:solidFill>
                <a:latin typeface="OpenSans"/>
              </a:rPr>
              <a:t>&lt;div 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id=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app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r>
              <a:rPr lang="pl-PL" dirty="0">
                <a:solidFill>
                  <a:srgbClr val="FE4485"/>
                </a:solidFill>
                <a:latin typeface="OpenSans"/>
              </a:rPr>
              <a:t>&lt;h1&gt;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{{</a:t>
            </a:r>
            <a:r>
              <a:rPr lang="pl-PL" dirty="0" err="1">
                <a:solidFill>
                  <a:srgbClr val="FAFAF6"/>
                </a:solidFill>
                <a:latin typeface="OpenSans"/>
              </a:rPr>
              <a:t>message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}}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&lt;/h1&gt;</a:t>
            </a:r>
          </a:p>
          <a:p>
            <a:r>
              <a:rPr lang="pl-PL" dirty="0">
                <a:solidFill>
                  <a:srgbClr val="FE4485"/>
                </a:solidFill>
                <a:latin typeface="OpenSans"/>
              </a:rPr>
              <a:t>&lt;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input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 </a:t>
            </a:r>
            <a:r>
              <a:rPr lang="pl-PL" dirty="0" err="1">
                <a:solidFill>
                  <a:srgbClr val="B4E53B"/>
                </a:solidFill>
                <a:latin typeface="OpenSans"/>
              </a:rPr>
              <a:t>type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=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text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 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v-model=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message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r>
              <a:rPr lang="pl-PL" dirty="0">
                <a:solidFill>
                  <a:srgbClr val="FE4485"/>
                </a:solidFill>
                <a:latin typeface="OpenSans"/>
              </a:rPr>
              <a:t>&lt;/div&gt;</a:t>
            </a:r>
          </a:p>
          <a:p>
            <a:r>
              <a:rPr lang="pl-PL" dirty="0" err="1">
                <a:solidFill>
                  <a:srgbClr val="76E0F3"/>
                </a:solidFill>
                <a:latin typeface="OpenSans"/>
              </a:rPr>
              <a:t>new</a:t>
            </a:r>
            <a:r>
              <a:rPr lang="pl-PL" dirty="0">
                <a:solidFill>
                  <a:srgbClr val="76E0F3"/>
                </a:solidFill>
                <a:latin typeface="OpenSans"/>
              </a:rPr>
              <a:t> 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Vue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({</a:t>
            </a:r>
          </a:p>
          <a:p>
            <a:r>
              <a:rPr lang="pl-PL" dirty="0">
                <a:solidFill>
                  <a:srgbClr val="B4E53B"/>
                </a:solidFill>
                <a:latin typeface="OpenSans"/>
              </a:rPr>
              <a:t>el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'#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app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,</a:t>
            </a:r>
          </a:p>
          <a:p>
            <a:r>
              <a:rPr lang="pl-PL" dirty="0">
                <a:solidFill>
                  <a:srgbClr val="B4E53B"/>
                </a:solidFill>
                <a:latin typeface="OpenSans"/>
              </a:rPr>
              <a:t>data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{</a:t>
            </a:r>
          </a:p>
          <a:p>
            <a:pPr lvl="1"/>
            <a:r>
              <a:rPr lang="pl-PL" dirty="0" err="1">
                <a:solidFill>
                  <a:srgbClr val="B4E53B"/>
                </a:solidFill>
                <a:latin typeface="OpenSans"/>
              </a:rPr>
              <a:t>message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'Hello World'</a:t>
            </a:r>
          </a:p>
          <a:p>
            <a:pPr lvl="1"/>
            <a:r>
              <a:rPr lang="pl-PL" dirty="0">
                <a:solidFill>
                  <a:srgbClr val="FAFAF6"/>
                </a:solidFill>
                <a:latin typeface="OpenSans"/>
              </a:rPr>
              <a:t>}</a:t>
            </a:r>
          </a:p>
          <a:p>
            <a:r>
              <a:rPr lang="pl-PL" dirty="0" smtClean="0">
                <a:solidFill>
                  <a:srgbClr val="FAFAF6"/>
                </a:solidFill>
                <a:latin typeface="OpenSans"/>
              </a:rPr>
              <a:t>});</a:t>
            </a:r>
            <a:endParaRPr lang="pl-PL" dirty="0">
              <a:solidFill>
                <a:srgbClr val="FAFAF6"/>
              </a:solidFill>
              <a:latin typeface="OpenSans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115616" y="4477818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 smtClean="0"/>
              <a:t>One-</a:t>
            </a:r>
            <a:r>
              <a:rPr lang="pl-PL" sz="2000" b="1" dirty="0" err="1" smtClean="0"/>
              <a:t>way</a:t>
            </a:r>
            <a:endParaRPr lang="pl-PL" sz="2000" b="1" dirty="0"/>
          </a:p>
        </p:txBody>
      </p:sp>
      <p:sp>
        <p:nvSpPr>
          <p:cNvPr id="8" name="pole tekstowe 7"/>
          <p:cNvSpPr txBox="1"/>
          <p:nvPr/>
        </p:nvSpPr>
        <p:spPr>
          <a:xfrm>
            <a:off x="6118714" y="440087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 err="1" smtClean="0"/>
              <a:t>Two-way</a:t>
            </a:r>
            <a:endParaRPr lang="pl-PL" sz="2000" b="1" dirty="0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010" y="5398416"/>
            <a:ext cx="656398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94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Binding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21</a:t>
            </a:fld>
            <a:endParaRPr lang="pl-PL" dirty="0"/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251520" y="1602853"/>
            <a:ext cx="2643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pl-PL" b="1" dirty="0"/>
              <a:t>Attributes</a:t>
            </a:r>
          </a:p>
        </p:txBody>
      </p:sp>
      <p:pic>
        <p:nvPicPr>
          <p:cNvPr id="7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40" y="2270370"/>
            <a:ext cx="4384576" cy="582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72" y="3284984"/>
            <a:ext cx="6891951" cy="53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6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</a:t>
            </a:r>
            <a:r>
              <a:rPr lang="pl-PL" dirty="0" smtClean="0">
                <a:solidFill>
                  <a:srgbClr val="FFB601"/>
                </a:solidFill>
              </a:rPr>
              <a:t>- </a:t>
            </a:r>
            <a:r>
              <a:rPr lang="pl-PL" dirty="0" err="1" smtClean="0">
                <a:solidFill>
                  <a:srgbClr val="FFB601"/>
                </a:solidFill>
              </a:rPr>
              <a:t>Interpolations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2400" dirty="0" smtClean="0"/>
              <a:t>Simple </a:t>
            </a:r>
          </a:p>
          <a:p>
            <a:endParaRPr lang="pl-PL" sz="2400" dirty="0"/>
          </a:p>
          <a:p>
            <a:r>
              <a:rPr lang="pl-PL" sz="2400" dirty="0" err="1" smtClean="0"/>
              <a:t>Expressions</a:t>
            </a:r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22</a:t>
            </a:fld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1246345"/>
            <a:ext cx="3653749" cy="6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2204864"/>
            <a:ext cx="453132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6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Na </a:t>
            </a:r>
            <a:r>
              <a:rPr lang="pl-PL" sz="2000" dirty="0"/>
              <a:t>stronie </a:t>
            </a:r>
            <a:r>
              <a:rPr lang="pl-PL" sz="2000" dirty="0" smtClean="0"/>
              <a:t>competences.html przygotuj </a:t>
            </a:r>
            <a:r>
              <a:rPr lang="pl-PL" sz="2000" dirty="0" err="1" smtClean="0"/>
              <a:t>kafelkę</a:t>
            </a:r>
            <a:r>
              <a:rPr lang="pl-PL" sz="2000" dirty="0" smtClean="0"/>
              <a:t> (ang. </a:t>
            </a:r>
            <a:r>
              <a:rPr lang="pl-PL" sz="2000" dirty="0" err="1" smtClean="0"/>
              <a:t>tile</a:t>
            </a:r>
            <a:r>
              <a:rPr lang="pl-PL" sz="2000" dirty="0" smtClean="0"/>
              <a:t>) w oparciu o </a:t>
            </a:r>
            <a:r>
              <a:rPr lang="pl-PL" sz="2000" b="1" dirty="0" err="1" smtClean="0"/>
              <a:t>Bootstrap</a:t>
            </a:r>
            <a:r>
              <a:rPr lang="pl-PL" sz="2000" b="1" dirty="0"/>
              <a:t> Cards </a:t>
            </a:r>
            <a:r>
              <a:rPr lang="pl-PL" sz="1600" dirty="0"/>
              <a:t>(</a:t>
            </a:r>
            <a:r>
              <a:rPr lang="pl-PL" sz="1600" dirty="0">
                <a:hlinkClick r:id="rId3"/>
              </a:rPr>
              <a:t>https://</a:t>
            </a:r>
            <a:r>
              <a:rPr lang="pl-PL" sz="1600" dirty="0" smtClean="0">
                <a:hlinkClick r:id="rId3"/>
              </a:rPr>
              <a:t>getbootstrap.com/docs/4.0/components/card/</a:t>
            </a:r>
            <a:r>
              <a:rPr lang="pl-PL" sz="1600" dirty="0" smtClean="0"/>
              <a:t>) </a:t>
            </a:r>
            <a:r>
              <a:rPr lang="pl-PL" sz="2000" dirty="0" smtClean="0"/>
              <a:t>wyświetlającą kolejno dane jednej z kompetencji, której poziom (skala od 0 – 5, gdzie 0 to minimum) określiłbyś na najwyższy z wszystkich:</a:t>
            </a:r>
          </a:p>
          <a:p>
            <a:pPr lvl="2" algn="just"/>
            <a:r>
              <a:rPr lang="pl-PL" dirty="0" smtClean="0"/>
              <a:t>Nazwę kompetencji </a:t>
            </a:r>
          </a:p>
          <a:p>
            <a:pPr lvl="2" algn="just"/>
            <a:r>
              <a:rPr lang="pl-PL" dirty="0" smtClean="0"/>
              <a:t>Rysunek </a:t>
            </a:r>
            <a:r>
              <a:rPr lang="pl-PL" sz="1600" dirty="0" smtClean="0"/>
              <a:t>(podpowiedź: </a:t>
            </a:r>
            <a:r>
              <a:rPr lang="pl-PL" sz="1600" dirty="0" err="1" smtClean="0"/>
              <a:t>expressions</a:t>
            </a:r>
            <a:r>
              <a:rPr lang="pl-PL" sz="1600" dirty="0" smtClean="0"/>
              <a:t> </a:t>
            </a:r>
            <a:r>
              <a:rPr lang="pl-PL" sz="1600" dirty="0" err="1" smtClean="0"/>
              <a:t>v-bind:src</a:t>
            </a:r>
            <a:r>
              <a:rPr lang="pl-PL" sz="1600" dirty="0" smtClean="0"/>
              <a:t>=„…)</a:t>
            </a:r>
          </a:p>
          <a:p>
            <a:pPr lvl="2" algn="just"/>
            <a:r>
              <a:rPr lang="pl-PL" dirty="0" smtClean="0"/>
              <a:t>Poziom poznania</a:t>
            </a:r>
          </a:p>
          <a:p>
            <a:pPr lvl="2" algn="just"/>
            <a:r>
              <a:rPr lang="pl-PL" dirty="0" smtClean="0"/>
              <a:t>Opis</a:t>
            </a:r>
            <a:endParaRPr lang="pl-PL" sz="2000" dirty="0" smtClean="0"/>
          </a:p>
          <a:p>
            <a:pPr lvl="1" algn="just"/>
            <a:endParaRPr lang="pl-PL" sz="20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492896"/>
            <a:ext cx="1886719" cy="305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9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Na </a:t>
            </a:r>
            <a:r>
              <a:rPr lang="pl-PL" sz="2000" dirty="0"/>
              <a:t>stronie </a:t>
            </a:r>
            <a:r>
              <a:rPr lang="pl-PL" sz="2000" dirty="0" smtClean="0"/>
              <a:t>competences.html dla przygotowanej kafelki (ang. </a:t>
            </a:r>
            <a:r>
              <a:rPr lang="pl-PL" sz="2000" dirty="0" err="1" smtClean="0"/>
              <a:t>tile</a:t>
            </a:r>
            <a:r>
              <a:rPr lang="pl-PL" sz="2000" dirty="0" smtClean="0"/>
              <a:t>) wyświetlającej kolejno dane jednej z kompetencji zdefiniuj, aby tytuł kompetencji był z dużych liter – zastosuj </a:t>
            </a:r>
            <a:r>
              <a:rPr lang="pl-PL" sz="2000" b="1" dirty="0" err="1" smtClean="0"/>
              <a:t>Expressions</a:t>
            </a:r>
            <a:r>
              <a:rPr lang="pl-PL" sz="2000" dirty="0" smtClean="0"/>
              <a:t>.</a:t>
            </a:r>
          </a:p>
          <a:p>
            <a:pPr lvl="1" algn="just"/>
            <a:endParaRPr lang="pl-PL" sz="20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192832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25</a:t>
            </a:fld>
            <a:endParaRPr lang="pl-PL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34689"/>
            <a:ext cx="6040803" cy="6478687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404664"/>
            <a:ext cx="40957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Binding</a:t>
            </a:r>
            <a:r>
              <a:rPr lang="pl-PL" dirty="0">
                <a:solidFill>
                  <a:srgbClr val="FFB601"/>
                </a:solidFill>
              </a:rPr>
              <a:t> HTML </a:t>
            </a:r>
            <a:r>
              <a:rPr lang="pl-PL" dirty="0" err="1" smtClean="0">
                <a:solidFill>
                  <a:srgbClr val="FFB601"/>
                </a:solidFill>
              </a:rPr>
              <a:t>Classes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04924" y="1625287"/>
            <a:ext cx="8229600" cy="48403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 smtClean="0"/>
              <a:t> </a:t>
            </a:r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26</a:t>
            </a:fld>
            <a:endParaRPr lang="pl-PL" dirty="0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79512" y="1417340"/>
            <a:ext cx="1499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pl-PL" b="1" dirty="0"/>
              <a:t>Object Syntax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062662" y="1896765"/>
            <a:ext cx="42618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pl-PL" altLang="pl-PL" dirty="0" smtClean="0"/>
              <a:t>A</a:t>
            </a:r>
            <a:r>
              <a:rPr lang="en-US" altLang="pl-PL" dirty="0" err="1" smtClean="0"/>
              <a:t>ctive</a:t>
            </a:r>
            <a:r>
              <a:rPr lang="en-US" altLang="pl-PL" dirty="0"/>
              <a:t> class will be </a:t>
            </a:r>
            <a:r>
              <a:rPr lang="pl-PL" altLang="pl-PL" dirty="0" err="1" smtClean="0"/>
              <a:t>included</a:t>
            </a:r>
            <a:r>
              <a:rPr lang="pl-PL" altLang="pl-PL" dirty="0" smtClean="0"/>
              <a:t> </a:t>
            </a:r>
            <a:r>
              <a:rPr lang="pl-PL" altLang="pl-PL" dirty="0" err="1" smtClean="0"/>
              <a:t>if</a:t>
            </a:r>
            <a:r>
              <a:rPr lang="en-US" altLang="pl-PL" dirty="0" smtClean="0"/>
              <a:t> </a:t>
            </a:r>
            <a:r>
              <a:rPr lang="en-US" altLang="pl-PL" dirty="0"/>
              <a:t>the data property</a:t>
            </a:r>
            <a:r>
              <a:rPr lang="en-US" altLang="pl-PL" b="1" dirty="0"/>
              <a:t> </a:t>
            </a:r>
            <a:r>
              <a:rPr lang="en-US" altLang="pl-PL" b="1" dirty="0" err="1" smtClean="0"/>
              <a:t>isActive</a:t>
            </a:r>
            <a:r>
              <a:rPr lang="pl-PL" altLang="pl-PL" b="1" dirty="0" smtClean="0"/>
              <a:t> </a:t>
            </a:r>
            <a:r>
              <a:rPr lang="pl-PL" altLang="pl-PL" b="1" dirty="0" err="1" smtClean="0"/>
              <a:t>is</a:t>
            </a:r>
            <a:r>
              <a:rPr lang="pl-PL" altLang="pl-PL" b="1" dirty="0" smtClean="0"/>
              <a:t> </a:t>
            </a:r>
            <a:r>
              <a:rPr lang="pl-PL" altLang="pl-PL" b="1" dirty="0" err="1" smtClean="0"/>
              <a:t>true</a:t>
            </a:r>
            <a:r>
              <a:rPr lang="en-US" altLang="pl-PL" dirty="0" smtClean="0"/>
              <a:t>.</a:t>
            </a:r>
            <a:endParaRPr lang="en-US" altLang="pl-PL" dirty="0"/>
          </a:p>
        </p:txBody>
      </p:sp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179512" y="3054979"/>
            <a:ext cx="1385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pl-PL" b="1" dirty="0"/>
              <a:t>Array Syntax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5090046" y="4005321"/>
            <a:ext cx="41440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pl-PL" altLang="pl-PL" dirty="0" err="1" smtClean="0"/>
              <a:t>Classes</a:t>
            </a:r>
            <a:r>
              <a:rPr lang="pl-PL" altLang="pl-PL" dirty="0" smtClean="0"/>
              <a:t> </a:t>
            </a:r>
            <a:r>
              <a:rPr lang="pl-PL" altLang="pl-PL" dirty="0" err="1" smtClean="0"/>
              <a:t>incuded</a:t>
            </a:r>
            <a:r>
              <a:rPr lang="pl-PL" altLang="pl-PL" dirty="0" smtClean="0"/>
              <a:t> </a:t>
            </a:r>
            <a:r>
              <a:rPr lang="pl-PL" altLang="pl-PL" dirty="0" err="1" smtClean="0"/>
              <a:t>accordingly</a:t>
            </a:r>
            <a:r>
              <a:rPr lang="pl-PL" altLang="pl-PL" dirty="0" smtClean="0"/>
              <a:t> to </a:t>
            </a:r>
            <a:r>
              <a:rPr lang="pl-PL" altLang="pl-PL" b="1" dirty="0" err="1" smtClean="0"/>
              <a:t>data’s</a:t>
            </a:r>
            <a:endParaRPr lang="pl-PL" altLang="pl-PL" b="1" dirty="0" smtClean="0"/>
          </a:p>
          <a:p>
            <a:r>
              <a:rPr lang="pl-PL" altLang="pl-PL" dirty="0" err="1" smtClean="0"/>
              <a:t>properties</a:t>
            </a:r>
            <a:r>
              <a:rPr lang="pl-PL" altLang="pl-PL" dirty="0" smtClean="0"/>
              <a:t>.</a:t>
            </a:r>
            <a:endParaRPr lang="en-US" altLang="pl-PL" dirty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0" y="3632258"/>
            <a:ext cx="45720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0" y="4206481"/>
            <a:ext cx="2743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5767090"/>
            <a:ext cx="74866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 smtClean="0">
                <a:solidFill>
                  <a:srgbClr val="FFB601"/>
                </a:solidFill>
              </a:rPr>
              <a:t>Binding</a:t>
            </a:r>
            <a:r>
              <a:rPr lang="pl-PL" dirty="0" smtClean="0">
                <a:solidFill>
                  <a:srgbClr val="FFB601"/>
                </a:solidFill>
              </a:rPr>
              <a:t> </a:t>
            </a:r>
            <a:r>
              <a:rPr lang="pl-PL" dirty="0" err="1" smtClean="0">
                <a:solidFill>
                  <a:srgbClr val="FFB601"/>
                </a:solidFill>
              </a:rPr>
              <a:t>Inline</a:t>
            </a:r>
            <a:r>
              <a:rPr lang="pl-PL" dirty="0" smtClean="0">
                <a:solidFill>
                  <a:srgbClr val="FFB601"/>
                </a:solidFill>
              </a:rPr>
              <a:t> </a:t>
            </a:r>
            <a:r>
              <a:rPr lang="pl-PL" dirty="0" err="1" smtClean="0">
                <a:solidFill>
                  <a:srgbClr val="FFB601"/>
                </a:solidFill>
              </a:rPr>
              <a:t>Styles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When you use a CSS property that requires vendor prefixes in </a:t>
            </a:r>
            <a:r>
              <a:rPr lang="en-US" sz="2000" dirty="0" err="1"/>
              <a:t>v-bind:style</a:t>
            </a:r>
            <a:r>
              <a:rPr lang="en-US" sz="2000" dirty="0"/>
              <a:t>, </a:t>
            </a:r>
            <a:r>
              <a:rPr lang="en-US" sz="2000" dirty="0" smtClean="0"/>
              <a:t>will </a:t>
            </a:r>
            <a:r>
              <a:rPr lang="en-US" sz="2000" b="1" dirty="0"/>
              <a:t>automatically detect and add appropriate </a:t>
            </a:r>
            <a:r>
              <a:rPr lang="en-US" sz="2000" b="1" dirty="0" smtClean="0"/>
              <a:t>prefixes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pl-PL" sz="2000" dirty="0" smtClean="0"/>
              <a:t>I</a:t>
            </a:r>
            <a:r>
              <a:rPr lang="en-US" sz="2000" dirty="0" smtClean="0"/>
              <a:t>t </a:t>
            </a:r>
            <a:r>
              <a:rPr lang="en-US" sz="2000" dirty="0"/>
              <a:t>looks almost like CSS, except it’s a JavaScript object. You can use either </a:t>
            </a:r>
            <a:r>
              <a:rPr lang="en-US" sz="2000" b="1" dirty="0" err="1"/>
              <a:t>camelCase</a:t>
            </a:r>
            <a:r>
              <a:rPr lang="en-US" sz="2000" b="1" dirty="0"/>
              <a:t> or kebab-case </a:t>
            </a:r>
            <a:r>
              <a:rPr lang="en-US" sz="2000" dirty="0"/>
              <a:t>(use quotes with kebab-case) for the CSS property </a:t>
            </a:r>
            <a:r>
              <a:rPr lang="en-US" sz="2000" dirty="0" smtClean="0"/>
              <a:t>names</a:t>
            </a:r>
            <a:r>
              <a:rPr lang="pl-PL" sz="2000" dirty="0" smtClean="0"/>
              <a:t>.</a:t>
            </a:r>
          </a:p>
          <a:p>
            <a:endParaRPr lang="pl-PL" sz="2000" dirty="0" smtClean="0"/>
          </a:p>
          <a:p>
            <a:endParaRPr lang="pl-PL" sz="2000" dirty="0"/>
          </a:p>
          <a:p>
            <a:endParaRPr lang="pl-PL" sz="2000" dirty="0" smtClean="0"/>
          </a:p>
          <a:p>
            <a:endParaRPr lang="pl-PL" sz="2000" dirty="0"/>
          </a:p>
          <a:p>
            <a:r>
              <a:rPr lang="en-US" sz="2000" dirty="0" smtClean="0"/>
              <a:t>It </a:t>
            </a:r>
            <a:r>
              <a:rPr lang="en-US" sz="2000" dirty="0"/>
              <a:t>is often a good idea to </a:t>
            </a:r>
            <a:r>
              <a:rPr lang="en-US" sz="2000" b="1" dirty="0"/>
              <a:t>bind to a style object directly</a:t>
            </a:r>
            <a:r>
              <a:rPr lang="en-US" sz="2000" dirty="0"/>
              <a:t> so that the template is </a:t>
            </a:r>
            <a:r>
              <a:rPr lang="en-US" sz="2000" dirty="0" smtClean="0"/>
              <a:t>cleaner</a:t>
            </a:r>
            <a:r>
              <a:rPr lang="pl-PL" sz="2000" dirty="0" smtClean="0"/>
              <a:t>.</a:t>
            </a:r>
          </a:p>
          <a:p>
            <a:endParaRPr lang="pl-PL" sz="2000" dirty="0"/>
          </a:p>
          <a:p>
            <a:endParaRPr lang="pl-PL" sz="2000" dirty="0" smtClean="0"/>
          </a:p>
          <a:p>
            <a:endParaRPr lang="pl-PL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27</a:t>
            </a:fld>
            <a:endParaRPr lang="pl-PL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30" y="2626915"/>
            <a:ext cx="7175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30" y="3215258"/>
            <a:ext cx="19939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30" y="5219963"/>
            <a:ext cx="36703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99263"/>
            <a:ext cx="21336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9552" y="6237519"/>
            <a:ext cx="6131807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v-bind:style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="{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 ocena &lt; 3 ? 'red' : '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'}"&gt;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pl-PL" altLang="pl-PL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13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Na stronie competences.html dla przygotowanej kafelki (ang. </a:t>
            </a:r>
            <a:r>
              <a:rPr lang="pl-PL" sz="2000" dirty="0" err="1" smtClean="0"/>
              <a:t>tile</a:t>
            </a:r>
            <a:r>
              <a:rPr lang="pl-PL" sz="2000" dirty="0" smtClean="0"/>
              <a:t>) wyświetlającej kolejno dane jednej z kompetencji zdefiniuj, aby poziom kompetencji był kolorem </a:t>
            </a:r>
            <a:r>
              <a:rPr lang="pl-PL" sz="2000" b="1" dirty="0" smtClean="0"/>
              <a:t>czerwonym</a:t>
            </a:r>
            <a:r>
              <a:rPr lang="pl-PL" sz="2000" dirty="0" smtClean="0"/>
              <a:t>, jeśli ma wartość mniejszą niż 2 - zastosuj </a:t>
            </a:r>
            <a:r>
              <a:rPr lang="pl-PL" sz="2000" b="1" dirty="0" err="1" smtClean="0"/>
              <a:t>Expressions</a:t>
            </a:r>
            <a:r>
              <a:rPr lang="pl-PL" sz="2000" b="1" dirty="0" smtClean="0"/>
              <a:t> </a:t>
            </a:r>
            <a:r>
              <a:rPr lang="pl-PL" sz="2000" dirty="0" smtClean="0"/>
              <a:t>dla </a:t>
            </a:r>
            <a:r>
              <a:rPr lang="pl-PL" sz="2000" b="1" dirty="0" smtClean="0"/>
              <a:t>atrybutu style</a:t>
            </a:r>
            <a:r>
              <a:rPr lang="pl-PL" sz="2000" dirty="0" smtClean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l-PL" sz="2000" dirty="0"/>
              <a:t>Na stronie competences.html dla przygotowanej kafelki (ang. </a:t>
            </a:r>
            <a:r>
              <a:rPr lang="pl-PL" sz="2000" dirty="0" err="1"/>
              <a:t>tile</a:t>
            </a:r>
            <a:r>
              <a:rPr lang="pl-PL" sz="2000" dirty="0"/>
              <a:t>) wyświetlającej kolejno dane jednej z kompetencji zdefiniuj, aby poziom kompetencji był kolorem </a:t>
            </a:r>
            <a:r>
              <a:rPr lang="pl-PL" sz="2000" b="1" dirty="0" smtClean="0"/>
              <a:t>zielonym</a:t>
            </a:r>
            <a:r>
              <a:rPr lang="pl-PL" sz="2000" dirty="0" smtClean="0"/>
              <a:t>, jeśli </a:t>
            </a:r>
            <a:r>
              <a:rPr lang="pl-PL" sz="2000" dirty="0"/>
              <a:t>ma wartość </a:t>
            </a:r>
            <a:r>
              <a:rPr lang="pl-PL" sz="2000" dirty="0" smtClean="0"/>
              <a:t>większą niż 3 </a:t>
            </a:r>
            <a:r>
              <a:rPr lang="pl-PL" sz="2000" dirty="0"/>
              <a:t>- zastosuj </a:t>
            </a:r>
            <a:r>
              <a:rPr lang="pl-PL" sz="2000" b="1" dirty="0" err="1"/>
              <a:t>Expressions</a:t>
            </a:r>
            <a:r>
              <a:rPr lang="pl-PL" sz="2000" b="1" dirty="0"/>
              <a:t> </a:t>
            </a:r>
            <a:r>
              <a:rPr lang="pl-PL" sz="2000" dirty="0"/>
              <a:t>dla </a:t>
            </a:r>
            <a:r>
              <a:rPr lang="pl-PL" sz="2000" b="1" dirty="0"/>
              <a:t>atrybutu </a:t>
            </a:r>
            <a:r>
              <a:rPr lang="pl-PL" sz="2000" b="1" dirty="0" err="1" smtClean="0"/>
              <a:t>class</a:t>
            </a:r>
            <a:r>
              <a:rPr lang="pl-PL" sz="2000" dirty="0" smtClean="0"/>
              <a:t>.</a:t>
            </a:r>
            <a:endParaRPr lang="pl-PL" sz="2000" dirty="0"/>
          </a:p>
          <a:p>
            <a:pPr marL="514350" indent="-514350" algn="just">
              <a:buFont typeface="+mj-lt"/>
              <a:buAutoNum type="arabicPeriod"/>
            </a:pPr>
            <a:endParaRPr lang="pl-PL" sz="20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000" dirty="0" smtClean="0"/>
          </a:p>
          <a:p>
            <a:pPr lvl="1" algn="just"/>
            <a:endParaRPr lang="pl-PL" sz="20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516230"/>
            <a:ext cx="2155701" cy="334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49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Arguments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2400" dirty="0" smtClean="0"/>
              <a:t> </a:t>
            </a:r>
            <a:r>
              <a:rPr lang="en-US" sz="2400" dirty="0"/>
              <a:t>“argument”, denoted by </a:t>
            </a:r>
            <a:r>
              <a:rPr lang="en-US" sz="2400" b="1" dirty="0"/>
              <a:t>a colon after the directive </a:t>
            </a:r>
            <a:r>
              <a:rPr lang="en-US" sz="2400" b="1" dirty="0" smtClean="0"/>
              <a:t>name</a:t>
            </a:r>
            <a:r>
              <a:rPr lang="pl-PL" sz="2400" dirty="0" smtClean="0"/>
              <a:t>.</a:t>
            </a:r>
          </a:p>
          <a:p>
            <a:endParaRPr lang="pl-PL" altLang="pl-PL" sz="2400" b="1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altLang="pl-PL" sz="2400" b="1" i="1" dirty="0" smtClean="0"/>
          </a:p>
          <a:p>
            <a:pPr marL="0" indent="0">
              <a:buNone/>
            </a:pPr>
            <a:r>
              <a:rPr lang="pl-PL" altLang="pl-PL" sz="2400" b="1" i="1" dirty="0"/>
              <a:t> </a:t>
            </a:r>
            <a:r>
              <a:rPr lang="pl-PL" altLang="pl-PL" sz="2400" b="1" i="1" dirty="0" smtClean="0"/>
              <a:t>      </a:t>
            </a:r>
            <a:r>
              <a:rPr lang="en-US" altLang="pl-PL" sz="2000" b="1" i="1" dirty="0" err="1" smtClean="0"/>
              <a:t>href</a:t>
            </a:r>
            <a:r>
              <a:rPr lang="en-US" altLang="pl-PL" sz="2000" b="1" i="1" dirty="0" smtClean="0"/>
              <a:t> </a:t>
            </a:r>
            <a:r>
              <a:rPr lang="en-US" altLang="pl-PL" sz="2000" b="1" i="1" dirty="0"/>
              <a:t>attribute</a:t>
            </a:r>
            <a:r>
              <a:rPr lang="en-US" altLang="pl-PL" sz="2000" dirty="0"/>
              <a:t> to the value of the expression </a:t>
            </a:r>
            <a:r>
              <a:rPr lang="en-US" altLang="pl-PL" sz="2000" b="1" i="1" dirty="0" err="1"/>
              <a:t>url</a:t>
            </a:r>
            <a:r>
              <a:rPr lang="en-US" altLang="pl-PL" sz="2000" dirty="0"/>
              <a:t>.</a:t>
            </a:r>
          </a:p>
          <a:p>
            <a:endParaRPr lang="pl-PL" sz="2400" dirty="0" smtClean="0"/>
          </a:p>
          <a:p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29</a:t>
            </a:fld>
            <a:endParaRPr lang="pl-PL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384607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7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57214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 smtClean="0"/>
              <a:t>Vue.js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smtClean="0"/>
              <a:t>Application </a:t>
            </a:r>
            <a:r>
              <a:rPr lang="pl-PL" sz="1600" dirty="0" err="1"/>
              <a:t>instance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err="1"/>
              <a:t>Binding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err="1"/>
              <a:t>Interpolations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err="1"/>
              <a:t>Directives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err="1"/>
              <a:t>Arguments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err="1"/>
              <a:t>Modifiers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err="1"/>
              <a:t>Shorthands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err="1"/>
              <a:t>Computed</a:t>
            </a:r>
            <a:r>
              <a:rPr lang="pl-PL" sz="1600" dirty="0"/>
              <a:t> </a:t>
            </a:r>
            <a:r>
              <a:rPr lang="pl-PL" sz="1600" dirty="0" err="1"/>
              <a:t>properties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err="1"/>
              <a:t>Binding</a:t>
            </a:r>
            <a:r>
              <a:rPr lang="pl-PL" sz="1600" dirty="0"/>
              <a:t> HTML </a:t>
            </a:r>
            <a:r>
              <a:rPr lang="pl-PL" sz="1600" dirty="0" err="1"/>
              <a:t>Classes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err="1"/>
              <a:t>Binding</a:t>
            </a:r>
            <a:r>
              <a:rPr lang="pl-PL" sz="1600" dirty="0"/>
              <a:t> </a:t>
            </a:r>
            <a:r>
              <a:rPr lang="pl-PL" sz="1600" dirty="0" err="1"/>
              <a:t>Inline</a:t>
            </a:r>
            <a:r>
              <a:rPr lang="pl-PL" sz="1600" dirty="0"/>
              <a:t> </a:t>
            </a:r>
            <a:r>
              <a:rPr lang="pl-PL" sz="1600" dirty="0" err="1"/>
              <a:t>Styles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/>
              <a:t>List Rendering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/>
              <a:t>v-for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err="1"/>
              <a:t>Event</a:t>
            </a:r>
            <a:r>
              <a:rPr lang="pl-PL" sz="1600" dirty="0"/>
              <a:t> Handling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/>
              <a:t>Components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/>
              <a:t>SFC </a:t>
            </a:r>
            <a:r>
              <a:rPr lang="pl-PL" sz="1600" dirty="0" err="1"/>
              <a:t>Concept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smtClean="0"/>
              <a:t>Ruter</a:t>
            </a:r>
            <a:endParaRPr lang="pl-PL" sz="1600" dirty="0"/>
          </a:p>
          <a:p>
            <a:pPr marL="514350" indent="-514350">
              <a:buFont typeface="+mj-lt"/>
              <a:buAutoNum type="arabicPeriod" startAt="7"/>
            </a:pPr>
            <a:r>
              <a:rPr lang="pl-PL" sz="1600" dirty="0" err="1"/>
              <a:t>Vuex</a:t>
            </a:r>
            <a:endParaRPr lang="pl-PL" sz="1600" dirty="0" smtClean="0"/>
          </a:p>
          <a:p>
            <a:pPr marL="514350" indent="-514350">
              <a:buFont typeface="+mj-lt"/>
              <a:buAutoNum type="arabicPeriod" startAt="7"/>
            </a:pPr>
            <a:endParaRPr lang="pl-PL" sz="1800" dirty="0" smtClean="0"/>
          </a:p>
          <a:p>
            <a:pPr marL="514350" indent="-514350">
              <a:buFont typeface="+mj-lt"/>
              <a:buAutoNum type="arabicPeriod" startAt="7"/>
            </a:pPr>
            <a:endParaRPr lang="pl-PL" sz="1800" dirty="0" smtClean="0"/>
          </a:p>
          <a:p>
            <a:pPr marL="514350" indent="-514350">
              <a:buFont typeface="+mj-lt"/>
              <a:buAutoNum type="arabicPeriod" startAt="7"/>
            </a:pPr>
            <a:endParaRPr lang="pl-PL" sz="1800" dirty="0"/>
          </a:p>
          <a:p>
            <a:pPr marL="514350" indent="-514350">
              <a:buFont typeface="+mj-lt"/>
              <a:buAutoNum type="arabicPeriod" startAt="7"/>
            </a:pPr>
            <a:endParaRPr lang="pl-PL" sz="1600" dirty="0" smtClean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501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Event</a:t>
            </a:r>
            <a:r>
              <a:rPr lang="pl-PL" dirty="0">
                <a:solidFill>
                  <a:srgbClr val="FFB601"/>
                </a:solidFill>
              </a:rPr>
              <a:t> Handling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4840303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v-on</a:t>
            </a:r>
            <a:r>
              <a:rPr lang="en-US" sz="2000" b="1" dirty="0"/>
              <a:t> directive to listen to DOM events </a:t>
            </a:r>
            <a:r>
              <a:rPr lang="en-US" sz="2000" dirty="0"/>
              <a:t>and run some JavaScript when they’re </a:t>
            </a:r>
            <a:r>
              <a:rPr lang="en-US" sz="2000" dirty="0" smtClean="0"/>
              <a:t>triggered</a:t>
            </a:r>
            <a:r>
              <a:rPr lang="pl-PL" sz="2000" dirty="0" smtClean="0"/>
              <a:t>.</a:t>
            </a:r>
          </a:p>
          <a:p>
            <a:endParaRPr lang="pl-PL" sz="2000" dirty="0"/>
          </a:p>
          <a:p>
            <a:endParaRPr lang="pl-PL" sz="2000" dirty="0" smtClean="0"/>
          </a:p>
          <a:p>
            <a:endParaRPr lang="pl-PL" sz="2000" dirty="0"/>
          </a:p>
          <a:p>
            <a:r>
              <a:rPr lang="en-US" sz="2000" dirty="0" smtClean="0"/>
              <a:t>v-on</a:t>
            </a:r>
            <a:r>
              <a:rPr lang="en-US" sz="2000" dirty="0"/>
              <a:t> can also </a:t>
            </a:r>
            <a:r>
              <a:rPr lang="en-US" sz="2000" b="1" dirty="0"/>
              <a:t>accept the name of a method </a:t>
            </a:r>
            <a:r>
              <a:rPr lang="en-US" sz="2000" dirty="0"/>
              <a:t>you’d like to call.</a:t>
            </a:r>
          </a:p>
          <a:p>
            <a:endParaRPr lang="en-US" sz="20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30</a:t>
            </a:fld>
            <a:endParaRPr lang="pl-PL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9366"/>
            <a:ext cx="59563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67" y="1127116"/>
            <a:ext cx="23114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45024"/>
            <a:ext cx="4745850" cy="82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140" y="2780928"/>
            <a:ext cx="4765860" cy="407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1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31</a:t>
            </a:fld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" y="1268760"/>
            <a:ext cx="907469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Shorthands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2400" dirty="0" smtClean="0"/>
              <a:t> </a:t>
            </a:r>
            <a:r>
              <a:rPr lang="en-US" sz="2400" dirty="0"/>
              <a:t>The v- prefix serves as a visual cue for identifying </a:t>
            </a:r>
            <a:r>
              <a:rPr lang="en-US" sz="2400" dirty="0" err="1"/>
              <a:t>Vue</a:t>
            </a:r>
            <a:r>
              <a:rPr lang="en-US" sz="2400" dirty="0"/>
              <a:t>-specific attributes in your </a:t>
            </a:r>
            <a:r>
              <a:rPr lang="en-US" sz="2400" dirty="0" smtClean="0"/>
              <a:t>templates</a:t>
            </a:r>
            <a:r>
              <a:rPr lang="pl-PL" sz="2400" dirty="0" smtClean="0"/>
              <a:t> - </a:t>
            </a:r>
            <a:r>
              <a:rPr lang="en-US" sz="2400" b="1" dirty="0"/>
              <a:t>verbose for some frequently used directives</a:t>
            </a:r>
            <a:r>
              <a:rPr lang="en-US" sz="2400" dirty="0"/>
              <a:t>. 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32</a:t>
            </a:fld>
            <a:endParaRPr lang="pl-PL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64904"/>
            <a:ext cx="3990280" cy="267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06" y="2679204"/>
            <a:ext cx="3973126" cy="2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4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Na </a:t>
            </a:r>
            <a:r>
              <a:rPr lang="pl-PL" sz="2000" dirty="0"/>
              <a:t>stronie </a:t>
            </a:r>
            <a:r>
              <a:rPr lang="pl-PL" sz="2000" dirty="0" smtClean="0"/>
              <a:t>competences.html dodaj interfejs dla wyszukiwania kompetencji oparte o pole tekstowe. Zdefiniuj zdarzenie wprowadzania znaku w polu tekstowym powodujące wywołanie metody </a:t>
            </a:r>
            <a:r>
              <a:rPr lang="pl-PL" sz="2000" b="1" dirty="0" err="1" smtClean="0"/>
              <a:t>searchCompetence</a:t>
            </a:r>
            <a:r>
              <a:rPr lang="pl-PL" sz="2000" dirty="0" smtClean="0"/>
              <a:t>, która (rozwiązanie tymczasowe) powoduje wypisanie w oknie (alert) </a:t>
            </a:r>
            <a:r>
              <a:rPr lang="pl-PL" sz="2000" b="1" dirty="0" smtClean="0"/>
              <a:t>podanego tekstu wyszukiwania</a:t>
            </a:r>
            <a:r>
              <a:rPr lang="pl-PL" sz="2000" dirty="0" smtClean="0"/>
              <a:t>. Ponadto zdefiniuj </a:t>
            </a:r>
            <a:r>
              <a:rPr lang="pl-PL" sz="2000" dirty="0" err="1" smtClean="0"/>
              <a:t>binding</a:t>
            </a:r>
            <a:r>
              <a:rPr lang="pl-PL" sz="2000" dirty="0" smtClean="0"/>
              <a:t> (</a:t>
            </a:r>
            <a:r>
              <a:rPr lang="pl-PL" sz="2000" dirty="0"/>
              <a:t>v</a:t>
            </a:r>
            <a:r>
              <a:rPr lang="pl-PL" sz="2000" dirty="0" smtClean="0"/>
              <a:t>-model) powodujący, że po </a:t>
            </a:r>
            <a:r>
              <a:rPr lang="pl-PL" sz="2000" b="1" dirty="0" smtClean="0"/>
              <a:t>wpisaniu tekstu </a:t>
            </a:r>
            <a:r>
              <a:rPr lang="pl-PL" sz="2000" dirty="0" smtClean="0"/>
              <a:t>w pole wyszukiwania pojawia się on w </a:t>
            </a:r>
            <a:r>
              <a:rPr lang="pl-PL" sz="2000" b="1" dirty="0" smtClean="0"/>
              <a:t>etykiecie </a:t>
            </a:r>
            <a:r>
              <a:rPr lang="pl-PL" sz="2000" dirty="0" smtClean="0"/>
              <a:t>(rozwiązanie tymczasowe). </a:t>
            </a:r>
          </a:p>
          <a:p>
            <a:pPr marL="0" indent="0" algn="just">
              <a:buNone/>
            </a:pPr>
            <a:r>
              <a:rPr lang="pl-PL" sz="1800" dirty="0"/>
              <a:t> </a:t>
            </a:r>
            <a:r>
              <a:rPr lang="pl-PL" sz="1800" dirty="0" smtClean="0"/>
              <a:t>  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just">
              <a:buNone/>
            </a:pPr>
            <a:endParaRPr lang="pl-PL" sz="1800" dirty="0" smtClean="0"/>
          </a:p>
          <a:p>
            <a:pPr marL="0" indent="0" algn="just">
              <a:buNone/>
            </a:pPr>
            <a:r>
              <a:rPr lang="pl-PL" sz="1800" dirty="0" smtClean="0"/>
              <a:t>   </a:t>
            </a:r>
            <a:r>
              <a:rPr lang="pl-PL" sz="1200" dirty="0" smtClean="0"/>
              <a:t>(</a:t>
            </a:r>
            <a:r>
              <a:rPr lang="pl-PL" sz="1200" dirty="0" smtClean="0">
                <a:hlinkClick r:id="rId3"/>
              </a:rPr>
              <a:t>https</a:t>
            </a:r>
            <a:r>
              <a:rPr lang="pl-PL" sz="1200" dirty="0">
                <a:hlinkClick r:id="rId3"/>
              </a:rPr>
              <a:t>://getbootstrap.com/docs/4.0/components/input-group</a:t>
            </a:r>
            <a:r>
              <a:rPr lang="pl-PL" sz="1200" dirty="0" smtClean="0"/>
              <a:t>)</a:t>
            </a:r>
          </a:p>
          <a:p>
            <a:pPr lvl="1" algn="just"/>
            <a:endParaRPr lang="pl-PL" sz="20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005064"/>
            <a:ext cx="62865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 smtClean="0">
                <a:solidFill>
                  <a:srgbClr val="FFB601"/>
                </a:solidFill>
              </a:rPr>
              <a:t>Modifiers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Modifiers </a:t>
            </a:r>
            <a:r>
              <a:rPr lang="en-US" sz="2400" dirty="0"/>
              <a:t>are </a:t>
            </a:r>
            <a:r>
              <a:rPr lang="en-US" sz="2400" b="1" dirty="0"/>
              <a:t>special postfixes denoted by a dot</a:t>
            </a:r>
            <a:r>
              <a:rPr lang="en-US" sz="2400" dirty="0"/>
              <a:t>, which indicate that a </a:t>
            </a:r>
            <a:r>
              <a:rPr lang="en-US" sz="2400" b="1" dirty="0"/>
              <a:t>directive should be bound in some special way</a:t>
            </a:r>
            <a:r>
              <a:rPr lang="en-US" sz="2400" dirty="0"/>
              <a:t>. </a:t>
            </a:r>
            <a:endParaRPr lang="pl-PL" sz="2400" dirty="0" smtClean="0"/>
          </a:p>
          <a:p>
            <a:endParaRPr lang="pl-PL" sz="2400" dirty="0"/>
          </a:p>
          <a:p>
            <a:endParaRPr lang="pl-PL" sz="2400" dirty="0" smtClean="0"/>
          </a:p>
          <a:p>
            <a:pPr marL="0" indent="0">
              <a:buNone/>
            </a:pPr>
            <a:endParaRPr lang="pl-PL" sz="300" dirty="0" smtClean="0"/>
          </a:p>
          <a:p>
            <a:pPr marL="0" indent="0" algn="ctr">
              <a:buNone/>
            </a:pPr>
            <a:r>
              <a:rPr lang="pl-PL" sz="1800" dirty="0" smtClean="0"/>
              <a:t>  T</a:t>
            </a:r>
            <a:r>
              <a:rPr lang="en-US" sz="1800" dirty="0" smtClean="0"/>
              <a:t>he</a:t>
            </a:r>
            <a:r>
              <a:rPr lang="en-US" sz="1800" dirty="0"/>
              <a:t> .prevent modifier tells the v-on directive to call </a:t>
            </a:r>
            <a:r>
              <a:rPr lang="en-US" sz="1800" dirty="0" err="1"/>
              <a:t>event.preventDefault</a:t>
            </a:r>
            <a:r>
              <a:rPr lang="en-US" sz="1800" dirty="0"/>
              <a:t>() on the triggered event:</a:t>
            </a:r>
          </a:p>
          <a:p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34</a:t>
            </a:fld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77114"/>
            <a:ext cx="6129461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1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Event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err="1" smtClean="0">
                <a:solidFill>
                  <a:srgbClr val="FFB601"/>
                </a:solidFill>
              </a:rPr>
              <a:t>Modifiers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It is a very common need to call </a:t>
            </a:r>
            <a:r>
              <a:rPr lang="en-US" sz="2000" dirty="0" err="1" smtClean="0"/>
              <a:t>event.preventDefault</a:t>
            </a:r>
            <a:r>
              <a:rPr lang="en-US" sz="2000" dirty="0"/>
              <a:t>() </a:t>
            </a:r>
            <a:r>
              <a:rPr lang="en-US" sz="2000" dirty="0" smtClean="0"/>
              <a:t>or</a:t>
            </a:r>
            <a:r>
              <a:rPr lang="pl-PL" sz="2000" dirty="0" smtClean="0"/>
              <a:t> </a:t>
            </a:r>
            <a:r>
              <a:rPr lang="en-US" sz="2000" dirty="0" err="1" smtClean="0"/>
              <a:t>event.stopPropagation</a:t>
            </a:r>
            <a:r>
              <a:rPr lang="en-US" sz="2000" dirty="0" smtClean="0"/>
              <a:t>() </a:t>
            </a:r>
            <a:r>
              <a:rPr lang="en-US" sz="2000" b="1" dirty="0" smtClean="0"/>
              <a:t>inside </a:t>
            </a:r>
            <a:r>
              <a:rPr lang="en-US" sz="2000" b="1" dirty="0"/>
              <a:t>event handlers</a:t>
            </a:r>
            <a:r>
              <a:rPr lang="en-US" sz="2000" dirty="0"/>
              <a:t>. </a:t>
            </a:r>
          </a:p>
          <a:p>
            <a:r>
              <a:rPr lang="pl-PL" sz="2000" dirty="0"/>
              <a:t>I</a:t>
            </a:r>
            <a:r>
              <a:rPr lang="en-US" sz="2000" dirty="0" smtClean="0"/>
              <a:t>t </a:t>
            </a:r>
            <a:r>
              <a:rPr lang="en-US" sz="2000" dirty="0"/>
              <a:t>would be better if the </a:t>
            </a:r>
            <a:r>
              <a:rPr lang="en-US" sz="2000" b="1" dirty="0"/>
              <a:t>methods can be purely about data logic </a:t>
            </a:r>
            <a:r>
              <a:rPr lang="en-US" sz="2000" dirty="0"/>
              <a:t>rather than having to deal with DOM event </a:t>
            </a:r>
            <a:r>
              <a:rPr lang="en-US" sz="2000" dirty="0" smtClean="0"/>
              <a:t>details</a:t>
            </a:r>
            <a:r>
              <a:rPr lang="pl-PL" sz="2000" dirty="0" smtClean="0"/>
              <a:t>.</a:t>
            </a:r>
          </a:p>
          <a:p>
            <a:r>
              <a:rPr lang="en-US" sz="2000" dirty="0"/>
              <a:t>Recall that </a:t>
            </a:r>
            <a:r>
              <a:rPr lang="en-US" sz="2000" b="1" dirty="0"/>
              <a:t>modifiers are directive postfixes </a:t>
            </a:r>
            <a:r>
              <a:rPr lang="en-US" sz="2000" dirty="0"/>
              <a:t>denoted by a </a:t>
            </a:r>
            <a:r>
              <a:rPr lang="en-US" sz="2000" dirty="0" smtClean="0"/>
              <a:t>dot</a:t>
            </a:r>
            <a:r>
              <a:rPr lang="pl-PL" sz="2000" dirty="0" smtClean="0"/>
              <a:t>:</a:t>
            </a:r>
            <a:endParaRPr lang="en-US" sz="2000" dirty="0"/>
          </a:p>
          <a:p>
            <a:pPr lvl="1"/>
            <a:r>
              <a:rPr lang="en-US" sz="2000" dirty="0" smtClean="0"/>
              <a:t>.</a:t>
            </a:r>
            <a:r>
              <a:rPr lang="en-US" sz="2000" dirty="0"/>
              <a:t>stop</a:t>
            </a:r>
          </a:p>
          <a:p>
            <a:pPr lvl="1"/>
            <a:r>
              <a:rPr lang="en-US" sz="2000" dirty="0"/>
              <a:t>.prevent</a:t>
            </a:r>
          </a:p>
          <a:p>
            <a:pPr lvl="1"/>
            <a:r>
              <a:rPr lang="en-US" sz="2000" dirty="0"/>
              <a:t>.capture</a:t>
            </a:r>
          </a:p>
          <a:p>
            <a:pPr lvl="1"/>
            <a:r>
              <a:rPr lang="en-US" sz="2000" dirty="0"/>
              <a:t>.self</a:t>
            </a:r>
          </a:p>
          <a:p>
            <a:pPr lvl="1"/>
            <a:r>
              <a:rPr lang="en-US" sz="2000" dirty="0"/>
              <a:t>.once</a:t>
            </a:r>
          </a:p>
          <a:p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35</a:t>
            </a:fld>
            <a:endParaRPr lang="pl-PL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1474"/>
            <a:ext cx="6444208" cy="386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6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Key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err="1">
                <a:solidFill>
                  <a:srgbClr val="FFB601"/>
                </a:solidFill>
              </a:rPr>
              <a:t>Modifiers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Vue</a:t>
            </a:r>
            <a:r>
              <a:rPr lang="en-US" sz="2000" dirty="0" smtClean="0"/>
              <a:t> </a:t>
            </a:r>
            <a:r>
              <a:rPr lang="en-US" sz="2000" dirty="0"/>
              <a:t>also allows adding </a:t>
            </a:r>
            <a:r>
              <a:rPr lang="en-US" sz="2000" b="1" dirty="0"/>
              <a:t>key modifiers </a:t>
            </a:r>
            <a:r>
              <a:rPr lang="en-US" sz="2000" dirty="0"/>
              <a:t>for v-on when listening for </a:t>
            </a:r>
            <a:r>
              <a:rPr lang="en-US" sz="2000" b="1" dirty="0"/>
              <a:t>key </a:t>
            </a:r>
            <a:r>
              <a:rPr lang="en-US" sz="2000" b="1" dirty="0" smtClean="0"/>
              <a:t>events</a:t>
            </a:r>
            <a:r>
              <a:rPr lang="pl-PL" sz="2000" dirty="0" smtClean="0"/>
              <a:t>.</a:t>
            </a:r>
          </a:p>
          <a:p>
            <a:r>
              <a:rPr lang="en-US" sz="2000" b="1" dirty="0"/>
              <a:t>key modifier aliases</a:t>
            </a:r>
            <a:r>
              <a:rPr lang="en-US" sz="2000" dirty="0"/>
              <a:t>: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.</a:t>
            </a:r>
            <a:r>
              <a:rPr lang="en-US" sz="1800" dirty="0"/>
              <a:t>enter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.tab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.delete (captures both “Delete” and “Backspace” keys)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.esc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.space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.up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.down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.left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.</a:t>
            </a:r>
            <a:r>
              <a:rPr lang="en-US" sz="1800" dirty="0" smtClean="0"/>
              <a:t>right</a:t>
            </a:r>
            <a:endParaRPr lang="pl-PL" sz="1800" dirty="0" smtClean="0"/>
          </a:p>
          <a:p>
            <a:r>
              <a:rPr lang="en-US" sz="2000" dirty="0"/>
              <a:t>You can also define </a:t>
            </a:r>
            <a:r>
              <a:rPr lang="en-US" sz="2000" b="1" dirty="0"/>
              <a:t>custom key modifier aliases</a:t>
            </a:r>
            <a:r>
              <a:rPr lang="en-US" sz="2000" dirty="0"/>
              <a:t> via the </a:t>
            </a:r>
            <a:r>
              <a:rPr lang="en-US" sz="2000" dirty="0" smtClean="0"/>
              <a:t>global</a:t>
            </a:r>
            <a:r>
              <a:rPr lang="en-US" sz="2000" dirty="0"/>
              <a:t> </a:t>
            </a:r>
            <a:r>
              <a:rPr lang="en-US" sz="2000" dirty="0" err="1"/>
              <a:t>config.keyCodes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36</a:t>
            </a:fld>
            <a:endParaRPr lang="pl-PL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72816"/>
            <a:ext cx="5838410" cy="7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212976"/>
            <a:ext cx="3674740" cy="152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402" y="5544279"/>
            <a:ext cx="2705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/>
          <p:cNvSpPr txBox="1"/>
          <p:nvPr/>
        </p:nvSpPr>
        <p:spPr>
          <a:xfrm>
            <a:off x="5816606" y="5591541"/>
            <a:ext cx="3187700" cy="369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&lt;input v-on:keyup.f1="submit"&gt;</a:t>
            </a:r>
          </a:p>
        </p:txBody>
      </p:sp>
    </p:spTree>
    <p:extLst>
      <p:ext uri="{BB962C8B-B14F-4D97-AF65-F5344CB8AC3E}">
        <p14:creationId xmlns:p14="http://schemas.microsoft.com/office/powerpoint/2010/main" val="7398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Key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err="1">
                <a:solidFill>
                  <a:srgbClr val="FFB601"/>
                </a:solidFill>
              </a:rPr>
              <a:t>Modifiers</a:t>
            </a:r>
            <a:r>
              <a:rPr lang="pl-PL" dirty="0">
                <a:solidFill>
                  <a:srgbClr val="FFB601"/>
                </a:solidFill>
              </a:rPr>
              <a:t> - </a:t>
            </a:r>
            <a:r>
              <a:rPr lang="pl-PL" dirty="0" err="1">
                <a:solidFill>
                  <a:srgbClr val="FFB601"/>
                </a:solidFill>
              </a:rPr>
              <a:t>Modifier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err="1" smtClean="0">
                <a:solidFill>
                  <a:srgbClr val="FFB601"/>
                </a:solidFill>
              </a:rPr>
              <a:t>Keys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2400" dirty="0" smtClean="0"/>
              <a:t>It </a:t>
            </a:r>
            <a:r>
              <a:rPr lang="pl-PL" sz="2400" dirty="0" err="1" smtClean="0"/>
              <a:t>is</a:t>
            </a:r>
            <a:r>
              <a:rPr lang="pl-PL" sz="2400" dirty="0" smtClean="0"/>
              <a:t> </a:t>
            </a:r>
            <a:r>
              <a:rPr lang="pl-PL" sz="2400" dirty="0" err="1" smtClean="0"/>
              <a:t>possible</a:t>
            </a:r>
            <a:r>
              <a:rPr lang="pl-PL" sz="2400" dirty="0" smtClean="0"/>
              <a:t> to u</a:t>
            </a:r>
            <a:r>
              <a:rPr lang="en-US" altLang="pl-PL" sz="2400" dirty="0" smtClean="0"/>
              <a:t>se </a:t>
            </a:r>
            <a:r>
              <a:rPr lang="en-US" altLang="pl-PL" sz="2400" dirty="0"/>
              <a:t>the following modifiers to trigger mouse or keyboard event listeners only when the corresponding </a:t>
            </a:r>
            <a:r>
              <a:rPr lang="en-US" altLang="pl-PL" sz="2400" b="1" dirty="0"/>
              <a:t>modifier key </a:t>
            </a:r>
            <a:r>
              <a:rPr lang="en-US" altLang="pl-PL" sz="2400" dirty="0"/>
              <a:t>is pressed:</a:t>
            </a:r>
          </a:p>
          <a:p>
            <a:pPr lvl="1"/>
            <a:r>
              <a:rPr lang="en-US" altLang="pl-PL" sz="2000" dirty="0"/>
              <a:t>.ctrl</a:t>
            </a:r>
          </a:p>
          <a:p>
            <a:pPr lvl="1"/>
            <a:r>
              <a:rPr lang="en-US" altLang="pl-PL" sz="2000" dirty="0"/>
              <a:t>.alt</a:t>
            </a:r>
          </a:p>
          <a:p>
            <a:pPr lvl="1"/>
            <a:r>
              <a:rPr lang="en-US" altLang="pl-PL" sz="2000" dirty="0"/>
              <a:t>.shift</a:t>
            </a:r>
          </a:p>
          <a:p>
            <a:pPr lvl="1"/>
            <a:r>
              <a:rPr lang="en-US" altLang="pl-PL" sz="2000" dirty="0"/>
              <a:t>.</a:t>
            </a:r>
            <a:r>
              <a:rPr lang="en-US" altLang="pl-PL" sz="2000" dirty="0" smtClean="0"/>
              <a:t>meta</a:t>
            </a:r>
            <a:r>
              <a:rPr lang="pl-PL" altLang="pl-PL" sz="2000" dirty="0" smtClean="0"/>
              <a:t> - </a:t>
            </a:r>
            <a:r>
              <a:rPr lang="en-US" altLang="pl-PL" sz="2000" dirty="0" smtClean="0"/>
              <a:t>Macintosh keyboards (</a:t>
            </a:r>
            <a:r>
              <a:rPr lang="en-US" altLang="pl-PL" sz="2000" dirty="0"/>
              <a:t>⌘</a:t>
            </a:r>
            <a:r>
              <a:rPr lang="en-US" altLang="pl-PL" sz="2000" dirty="0" smtClean="0"/>
              <a:t>)</a:t>
            </a:r>
            <a:r>
              <a:rPr lang="pl-PL" altLang="pl-PL" sz="2000" dirty="0" smtClean="0"/>
              <a:t>, o</a:t>
            </a:r>
            <a:r>
              <a:rPr lang="en-US" altLang="pl-PL" sz="2000" dirty="0" smtClean="0"/>
              <a:t>n </a:t>
            </a:r>
            <a:r>
              <a:rPr lang="en-US" altLang="pl-PL" sz="2000" dirty="0"/>
              <a:t>Windows </a:t>
            </a:r>
            <a:r>
              <a:rPr lang="en-US" altLang="pl-PL" sz="2000" dirty="0" smtClean="0"/>
              <a:t>keyboard (</a:t>
            </a:r>
            <a:r>
              <a:rPr lang="en-US" altLang="pl-PL" sz="2000" dirty="0"/>
              <a:t>⊞</a:t>
            </a:r>
            <a:r>
              <a:rPr lang="en-US" altLang="pl-PL" sz="2000" dirty="0" smtClean="0"/>
              <a:t>)</a:t>
            </a:r>
            <a:endParaRPr lang="en-US" altLang="pl-PL" sz="2000" dirty="0"/>
          </a:p>
          <a:p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37</a:t>
            </a:fld>
            <a:endParaRPr lang="pl-PL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4447109"/>
            <a:ext cx="47752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49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Mouse Button </a:t>
            </a:r>
            <a:r>
              <a:rPr lang="pl-PL" dirty="0" err="1">
                <a:solidFill>
                  <a:srgbClr val="FFB601"/>
                </a:solidFill>
              </a:rPr>
              <a:t>Modifiers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These modifiers </a:t>
            </a:r>
            <a:r>
              <a:rPr lang="en-US" sz="2400" b="1" dirty="0"/>
              <a:t>restrict the handler to events triggered by a specific mouse button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New </a:t>
            </a:r>
            <a:r>
              <a:rPr lang="en-US" sz="2400" dirty="0"/>
              <a:t>in </a:t>
            </a:r>
            <a:r>
              <a:rPr lang="en-US" sz="2400" b="1" dirty="0"/>
              <a:t>2.2.0</a:t>
            </a:r>
            <a:r>
              <a:rPr lang="en-US" sz="2400" b="1" dirty="0" smtClean="0"/>
              <a:t>+</a:t>
            </a:r>
            <a:r>
              <a:rPr lang="pl-PL" sz="2400" dirty="0" smtClean="0"/>
              <a:t>:</a:t>
            </a:r>
            <a:endParaRPr lang="en-US" sz="2400" dirty="0"/>
          </a:p>
          <a:p>
            <a:pPr lvl="1"/>
            <a:r>
              <a:rPr lang="en-US" sz="2000" dirty="0"/>
              <a:t>.left</a:t>
            </a:r>
          </a:p>
          <a:p>
            <a:pPr lvl="1"/>
            <a:r>
              <a:rPr lang="en-US" sz="2000" dirty="0"/>
              <a:t>.right</a:t>
            </a:r>
          </a:p>
          <a:p>
            <a:pPr lvl="1"/>
            <a:r>
              <a:rPr lang="en-US" sz="2000" dirty="0"/>
              <a:t>.</a:t>
            </a:r>
            <a:r>
              <a:rPr lang="en-US" sz="2000" dirty="0" smtClean="0"/>
              <a:t>middle</a:t>
            </a:r>
            <a:endParaRPr lang="en-US" sz="20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38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76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Na </a:t>
            </a:r>
            <a:r>
              <a:rPr lang="pl-PL" sz="2000" dirty="0"/>
              <a:t>stronie </a:t>
            </a:r>
            <a:r>
              <a:rPr lang="pl-PL" sz="2000" dirty="0" smtClean="0"/>
              <a:t>competences.html dodaj przycisk (</a:t>
            </a:r>
            <a:r>
              <a:rPr lang="pl-PL" sz="2000" b="1" dirty="0" err="1" smtClean="0"/>
              <a:t>submit</a:t>
            </a:r>
            <a:r>
              <a:rPr lang="pl-PL" sz="2000" dirty="0" smtClean="0"/>
              <a:t>) o tytule „Zapisz tekst zapytania” pozwalający (funkcjonalność implementowana później) zapisać treść zapytania poprzez przesłanie jej jako AJAX do serwera.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Zdefiniuj, aby kliknięcie na przycisk (</a:t>
            </a:r>
            <a:r>
              <a:rPr lang="pl-PL" sz="2000" dirty="0" err="1" smtClean="0"/>
              <a:t>submit</a:t>
            </a:r>
            <a:r>
              <a:rPr lang="pl-PL" sz="2000" dirty="0" smtClean="0"/>
              <a:t>) nie </a:t>
            </a:r>
            <a:r>
              <a:rPr lang="pl-PL" sz="2000" dirty="0" err="1" smtClean="0"/>
              <a:t>powodoło</a:t>
            </a:r>
            <a:r>
              <a:rPr lang="pl-PL" sz="2000" dirty="0" smtClean="0"/>
              <a:t> przesłania danych na serwer, ale wywołanie metody </a:t>
            </a:r>
            <a:r>
              <a:rPr lang="pl-PL" sz="2000" b="1" dirty="0" err="1" smtClean="0"/>
              <a:t>saveQuery</a:t>
            </a:r>
            <a:r>
              <a:rPr lang="pl-PL" sz="2000" dirty="0" smtClean="0"/>
              <a:t>, która (rozwiązanie tymczasowe) jako okno (alert) wyświetla treść zapytania.   </a:t>
            </a:r>
          </a:p>
          <a:p>
            <a:pPr marL="514350" indent="-514350" algn="just">
              <a:buFont typeface="+mj-lt"/>
              <a:buAutoNum type="arabicPeriod"/>
            </a:pPr>
            <a:endParaRPr lang="pl-PL" sz="2000" dirty="0" smtClean="0"/>
          </a:p>
          <a:p>
            <a:pPr lvl="1" algn="just"/>
            <a:endParaRPr lang="pl-PL" sz="20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38924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Front-end CSS </a:t>
            </a:r>
            <a:r>
              <a:rPr lang="pl-PL" dirty="0" err="1">
                <a:solidFill>
                  <a:srgbClr val="FFB601"/>
                </a:solidFill>
              </a:rPr>
              <a:t>frameworks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smtClean="0">
                <a:solidFill>
                  <a:srgbClr val="FFB601"/>
                </a:solidFill>
              </a:rPr>
              <a:t>trend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7" name="Obraz 6"/>
          <p:cNvPicPr/>
          <p:nvPr/>
        </p:nvPicPr>
        <p:blipFill>
          <a:blip r:embed="rId2"/>
          <a:stretch>
            <a:fillRect/>
          </a:stretch>
        </p:blipFill>
        <p:spPr>
          <a:xfrm>
            <a:off x="71500" y="1392158"/>
            <a:ext cx="9001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2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Vue </a:t>
            </a:r>
            <a:r>
              <a:rPr lang="pl-PL" dirty="0">
                <a:solidFill>
                  <a:srgbClr val="FFB601"/>
                </a:solidFill>
              </a:rPr>
              <a:t>- </a:t>
            </a:r>
            <a:r>
              <a:rPr lang="pl-PL" dirty="0" err="1">
                <a:solidFill>
                  <a:srgbClr val="FFB601"/>
                </a:solidFill>
              </a:rPr>
              <a:t>Directives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Directives are </a:t>
            </a:r>
            <a:r>
              <a:rPr lang="en-US" sz="2000" b="1" dirty="0"/>
              <a:t>special attributes </a:t>
            </a:r>
            <a:r>
              <a:rPr lang="en-US" sz="2000" dirty="0"/>
              <a:t>with the </a:t>
            </a:r>
            <a:r>
              <a:rPr lang="en-US" sz="2000" b="1" dirty="0"/>
              <a:t>v- prefix</a:t>
            </a:r>
            <a:r>
              <a:rPr lang="en-US" sz="2000" dirty="0"/>
              <a:t>. </a:t>
            </a:r>
            <a:endParaRPr lang="pl-PL" sz="2000" dirty="0" smtClean="0"/>
          </a:p>
          <a:p>
            <a:r>
              <a:rPr lang="en-US" sz="2000" dirty="0" smtClean="0"/>
              <a:t>Directive </a:t>
            </a:r>
            <a:r>
              <a:rPr lang="en-US" sz="2000" dirty="0"/>
              <a:t>attribute values are expected to be a single JavaScript expression (with the exception for </a:t>
            </a:r>
            <a:r>
              <a:rPr lang="en-US" sz="2000" dirty="0" smtClean="0"/>
              <a:t>v-for</a:t>
            </a:r>
            <a:r>
              <a:rPr lang="pl-PL" sz="2000" dirty="0" smtClean="0"/>
              <a:t>).</a:t>
            </a:r>
            <a:r>
              <a:rPr lang="en-US" sz="2000" dirty="0" smtClean="0"/>
              <a:t> </a:t>
            </a:r>
            <a:endParaRPr lang="pl-PL" sz="2000" dirty="0" smtClean="0"/>
          </a:p>
          <a:p>
            <a:r>
              <a:rPr lang="en-US" sz="2000" dirty="0" smtClean="0"/>
              <a:t>A </a:t>
            </a:r>
            <a:r>
              <a:rPr lang="en-US" sz="2000" dirty="0"/>
              <a:t>directive’s job is to reactively apply side effects to the DOM when the value of its expression changes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40</a:t>
            </a:fld>
            <a:endParaRPr lang="pl-PL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9792"/>
            <a:ext cx="3276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736043"/>
            <a:ext cx="25527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57200" y="3502521"/>
            <a:ext cx="494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pl-PL" b="1" dirty="0"/>
              <a:t>v-if</a:t>
            </a: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5364088" y="3521345"/>
            <a:ext cx="8735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pl-PL" b="1" dirty="0"/>
              <a:t>v-show</a:t>
            </a:r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033553"/>
            <a:ext cx="2768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/>
        </p:nvSpPr>
        <p:spPr>
          <a:xfrm>
            <a:off x="2483768" y="55151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charset="0"/>
              </a:rPr>
              <a:t>v-if has higher toggle costs while v-show has higher initial render costs. </a:t>
            </a:r>
            <a:endParaRPr lang="pl-P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4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Na </a:t>
            </a:r>
            <a:r>
              <a:rPr lang="pl-PL" sz="2000" dirty="0"/>
              <a:t>stronie </a:t>
            </a:r>
            <a:r>
              <a:rPr lang="pl-PL" sz="2000" dirty="0" smtClean="0"/>
              <a:t>competences.html napisz kod, aby wyświetlane były tylko kafelki, gdzie poziom kompetencji jest </a:t>
            </a:r>
            <a:r>
              <a:rPr lang="pl-PL" sz="2000" b="1" dirty="0" smtClean="0"/>
              <a:t>większy od 0 </a:t>
            </a:r>
            <a:r>
              <a:rPr lang="pl-PL" sz="2000" dirty="0" smtClean="0"/>
              <a:t>– v-</a:t>
            </a:r>
            <a:r>
              <a:rPr lang="pl-PL" sz="2000" dirty="0" err="1" smtClean="0"/>
              <a:t>if</a:t>
            </a:r>
            <a:r>
              <a:rPr lang="pl-PL" sz="2000" dirty="0" smtClean="0"/>
              <a:t>/v-show.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Na stronie competences.html napisz kod, aby </a:t>
            </a:r>
            <a:r>
              <a:rPr lang="pl-PL" sz="2000" b="1" dirty="0" smtClean="0"/>
              <a:t>opis kompetencji był wyświetlany tylko jeśli istnieje </a:t>
            </a:r>
            <a:r>
              <a:rPr lang="pl-PL" sz="2000" dirty="0" smtClean="0"/>
              <a:t>– v-</a:t>
            </a:r>
            <a:r>
              <a:rPr lang="pl-PL" sz="2000" dirty="0" err="1" smtClean="0"/>
              <a:t>if</a:t>
            </a:r>
            <a:r>
              <a:rPr lang="pl-PL" sz="2000" dirty="0" smtClean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[Opcjonalne] Na </a:t>
            </a:r>
            <a:r>
              <a:rPr lang="pl-PL" sz="2000" dirty="0"/>
              <a:t>stronie competences.html </a:t>
            </a:r>
            <a:r>
              <a:rPr lang="pl-PL" sz="2000" dirty="0" smtClean="0"/>
              <a:t>napisz </a:t>
            </a:r>
            <a:r>
              <a:rPr lang="pl-PL" sz="2000" dirty="0"/>
              <a:t>kod, aby </a:t>
            </a:r>
            <a:r>
              <a:rPr lang="pl-PL" sz="2000" b="1" dirty="0" smtClean="0"/>
              <a:t>poziomy kompetencji wyświetlane </a:t>
            </a:r>
            <a:r>
              <a:rPr lang="pl-PL" sz="2000" dirty="0" smtClean="0"/>
              <a:t>były nie jako liczby (0-5), ale </a:t>
            </a:r>
            <a:r>
              <a:rPr lang="pl-PL" sz="2000" b="1" dirty="0" smtClean="0"/>
              <a:t>tekst</a:t>
            </a:r>
            <a:r>
              <a:rPr lang="pl-PL" sz="2000" dirty="0" smtClean="0"/>
              <a:t> (brak, podstawowy, itd.)</a:t>
            </a:r>
            <a:r>
              <a:rPr lang="pl-PL" sz="2000" b="1" dirty="0" smtClean="0"/>
              <a:t> </a:t>
            </a:r>
            <a:r>
              <a:rPr lang="pl-PL" sz="2000" dirty="0"/>
              <a:t>– </a:t>
            </a:r>
            <a:r>
              <a:rPr lang="pl-PL" sz="2000" dirty="0" smtClean="0"/>
              <a:t>v-</a:t>
            </a:r>
            <a:r>
              <a:rPr lang="pl-PL" sz="2000" dirty="0" err="1" smtClean="0"/>
              <a:t>if</a:t>
            </a:r>
            <a:r>
              <a:rPr lang="pl-PL" sz="2000" dirty="0" smtClean="0"/>
              <a:t>.</a:t>
            </a:r>
            <a:endParaRPr lang="pl-PL" sz="2000" dirty="0"/>
          </a:p>
          <a:p>
            <a:pPr marL="514350" indent="-514350" algn="just">
              <a:buFont typeface="+mj-lt"/>
              <a:buAutoNum type="arabicPeriod"/>
            </a:pPr>
            <a:endParaRPr lang="pl-PL" sz="2000" dirty="0" smtClean="0"/>
          </a:p>
          <a:p>
            <a:pPr lvl="1" algn="just"/>
            <a:endParaRPr lang="pl-PL" sz="20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58" y="3789040"/>
            <a:ext cx="1992831" cy="306896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789040"/>
            <a:ext cx="2097677" cy="32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List </a:t>
            </a:r>
            <a:r>
              <a:rPr lang="pl-PL" dirty="0" smtClean="0">
                <a:solidFill>
                  <a:srgbClr val="FFB601"/>
                </a:solidFill>
              </a:rPr>
              <a:t>Rendering	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329515"/>
            <a:ext cx="8229600" cy="48403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 smtClean="0"/>
              <a:t> </a:t>
            </a:r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42</a:t>
            </a:fld>
            <a:endParaRPr lang="pl-PL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5" y="1711884"/>
            <a:ext cx="3561041" cy="155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5" y="3582494"/>
            <a:ext cx="2862817" cy="248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41893"/>
            <a:ext cx="25654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557055" y="1329515"/>
            <a:ext cx="723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use the </a:t>
            </a:r>
            <a:r>
              <a:rPr lang="en-US" b="1" dirty="0"/>
              <a:t>v-for</a:t>
            </a:r>
            <a:r>
              <a:rPr lang="en-US" dirty="0"/>
              <a:t> directive to render a list of items based on an </a:t>
            </a:r>
            <a:r>
              <a:rPr lang="en-US" dirty="0" smtClean="0"/>
              <a:t>array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719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List </a:t>
            </a:r>
            <a:r>
              <a:rPr lang="pl-PL" dirty="0" smtClean="0">
                <a:solidFill>
                  <a:srgbClr val="FFB601"/>
                </a:solidFill>
              </a:rPr>
              <a:t>Rendering	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329515"/>
            <a:ext cx="8229600" cy="48403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 smtClean="0"/>
              <a:t> </a:t>
            </a:r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43</a:t>
            </a:fld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548908" y="1301826"/>
            <a:ext cx="816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 v-for blocks we have </a:t>
            </a:r>
            <a:r>
              <a:rPr lang="en-US" b="1" dirty="0"/>
              <a:t>full access to parent scope </a:t>
            </a:r>
            <a:r>
              <a:rPr lang="en-US" dirty="0"/>
              <a:t>properties. </a:t>
            </a:r>
            <a:endParaRPr lang="pl-P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v-for</a:t>
            </a:r>
            <a:r>
              <a:rPr lang="en-US" dirty="0"/>
              <a:t> also supports an optional second argument for the </a:t>
            </a:r>
            <a:r>
              <a:rPr lang="en-US" b="1" dirty="0"/>
              <a:t>index of the current item</a:t>
            </a:r>
            <a:r>
              <a:rPr lang="en-US" dirty="0"/>
              <a:t>.</a:t>
            </a:r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58" y="4760396"/>
            <a:ext cx="55499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6" y="2106998"/>
            <a:ext cx="2774642" cy="240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311480"/>
            <a:ext cx="203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2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44</a:t>
            </a:fld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8272" cy="68580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960" y="3789040"/>
            <a:ext cx="41338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7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</a:t>
            </a:r>
            <a:r>
              <a:rPr lang="pl-PL" dirty="0" smtClean="0">
                <a:solidFill>
                  <a:srgbClr val="FFB601"/>
                </a:solidFill>
              </a:rPr>
              <a:t>– v-for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2000" dirty="0" smtClean="0"/>
              <a:t>We </a:t>
            </a:r>
            <a:r>
              <a:rPr lang="en-US" sz="2000" dirty="0" smtClean="0"/>
              <a:t>can </a:t>
            </a:r>
            <a:r>
              <a:rPr lang="en-US" sz="2000" dirty="0"/>
              <a:t>also use v-for to iterate through </a:t>
            </a:r>
            <a:r>
              <a:rPr lang="en-US" sz="2000" b="1" dirty="0"/>
              <a:t>the properties of an object</a:t>
            </a:r>
            <a:r>
              <a:rPr lang="en-US" sz="2000" dirty="0" smtClean="0"/>
              <a:t>.</a:t>
            </a:r>
            <a:endParaRPr lang="pl-PL" sz="2000" dirty="0" smtClean="0"/>
          </a:p>
          <a:p>
            <a:endParaRPr lang="pl-PL" sz="2000" dirty="0"/>
          </a:p>
          <a:p>
            <a:endParaRPr lang="pl-PL" sz="2000" dirty="0" smtClean="0"/>
          </a:p>
          <a:p>
            <a:endParaRPr lang="pl-PL" sz="2000" dirty="0"/>
          </a:p>
          <a:p>
            <a:endParaRPr lang="pl-PL" sz="2000" dirty="0" smtClean="0"/>
          </a:p>
          <a:p>
            <a:endParaRPr lang="pl-PL" sz="2000" dirty="0" smtClean="0"/>
          </a:p>
          <a:p>
            <a:endParaRPr lang="pl-PL" sz="2000" dirty="0"/>
          </a:p>
          <a:p>
            <a:r>
              <a:rPr lang="en-US" sz="2000" dirty="0"/>
              <a:t>v-for can also </a:t>
            </a:r>
            <a:r>
              <a:rPr lang="en-US" sz="2000" b="1" dirty="0"/>
              <a:t>take an </a:t>
            </a:r>
            <a:r>
              <a:rPr lang="en-US" sz="2000" b="1" dirty="0" smtClean="0"/>
              <a:t>integer</a:t>
            </a:r>
            <a:r>
              <a:rPr lang="pl-PL" sz="2000" b="1" dirty="0" smtClean="0"/>
              <a:t> </a:t>
            </a:r>
            <a:r>
              <a:rPr lang="pl-PL" sz="2000" dirty="0" smtClean="0"/>
              <a:t>- i</a:t>
            </a:r>
            <a:r>
              <a:rPr lang="en-US" sz="2000" dirty="0" smtClean="0"/>
              <a:t>n </a:t>
            </a:r>
            <a:r>
              <a:rPr lang="en-US" sz="2000" dirty="0"/>
              <a:t>this case it will repeat the template that many times</a:t>
            </a:r>
            <a:r>
              <a:rPr lang="en-US" sz="2000" dirty="0" smtClean="0"/>
              <a:t>.</a:t>
            </a:r>
            <a:endParaRPr lang="pl-PL" sz="2000" dirty="0" smtClean="0"/>
          </a:p>
          <a:p>
            <a:endParaRPr lang="pl-PL" sz="2000" dirty="0" smtClean="0"/>
          </a:p>
          <a:p>
            <a:endParaRPr lang="pl-PL" sz="2000" dirty="0"/>
          </a:p>
          <a:p>
            <a:r>
              <a:rPr lang="en-US" sz="2000" dirty="0" smtClean="0"/>
              <a:t>When </a:t>
            </a:r>
            <a:r>
              <a:rPr lang="en-US" sz="2000" dirty="0"/>
              <a:t>they exist on the same node,</a:t>
            </a:r>
            <a:r>
              <a:rPr lang="en-US" sz="2000" b="1" dirty="0"/>
              <a:t> v-for has a higher priority than v-if</a:t>
            </a:r>
            <a:r>
              <a:rPr lang="en-US" sz="2000" dirty="0" smtClean="0"/>
              <a:t>.</a:t>
            </a:r>
            <a:endParaRPr lang="pl-PL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45</a:t>
            </a:fld>
            <a:endParaRPr lang="pl-PL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13452"/>
            <a:ext cx="35306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168" y="1589113"/>
            <a:ext cx="2413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150702"/>
            <a:ext cx="9398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18819"/>
            <a:ext cx="3683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677569"/>
            <a:ext cx="19558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68" y="5750133"/>
            <a:ext cx="47625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19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46</a:t>
            </a:fld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" y="0"/>
            <a:ext cx="5509220" cy="6911734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052" y="3461320"/>
            <a:ext cx="4461728" cy="18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Na </a:t>
            </a:r>
            <a:r>
              <a:rPr lang="pl-PL" sz="2000" dirty="0"/>
              <a:t>stronie </a:t>
            </a:r>
            <a:r>
              <a:rPr lang="pl-PL" sz="2000" dirty="0" smtClean="0"/>
              <a:t>competences.html napisz kod generowania kafelek dla wszystkich kompetencji – </a:t>
            </a:r>
            <a:r>
              <a:rPr lang="pl-PL" sz="2000" b="1" dirty="0" smtClean="0"/>
              <a:t>v-for </a:t>
            </a:r>
          </a:p>
          <a:p>
            <a:pPr marL="0" indent="0" algn="just">
              <a:buNone/>
            </a:pPr>
            <a:r>
              <a:rPr lang="pl-PL" sz="2000" b="1" dirty="0" smtClean="0"/>
              <a:t>       </a:t>
            </a:r>
            <a:r>
              <a:rPr lang="pl-PL" sz="1600" dirty="0" smtClean="0"/>
              <a:t>(układ jako </a:t>
            </a:r>
            <a:r>
              <a:rPr lang="pl-PL" sz="1600" dirty="0" err="1" smtClean="0"/>
              <a:t>flex</a:t>
            </a:r>
            <a:r>
              <a:rPr lang="pl-PL" sz="1600" dirty="0" smtClean="0"/>
              <a:t>: </a:t>
            </a:r>
            <a:r>
              <a:rPr lang="pl-PL" sz="1600" dirty="0" smtClean="0">
                <a:hlinkClick r:id="rId3"/>
              </a:rPr>
              <a:t>https</a:t>
            </a:r>
            <a:r>
              <a:rPr lang="pl-PL" sz="1600" dirty="0">
                <a:hlinkClick r:id="rId3"/>
              </a:rPr>
              <a:t>://</a:t>
            </a:r>
            <a:r>
              <a:rPr lang="pl-PL" sz="1600" dirty="0" smtClean="0">
                <a:hlinkClick r:id="rId3"/>
              </a:rPr>
              <a:t>www.w3schools.com/cSS/css3_flexbox.asp</a:t>
            </a:r>
            <a:r>
              <a:rPr lang="pl-PL" sz="1600" dirty="0" smtClean="0"/>
              <a:t>)</a:t>
            </a:r>
            <a:r>
              <a:rPr lang="pl-PL" sz="2000" dirty="0" smtClean="0"/>
              <a:t>. </a:t>
            </a:r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95" y="20588"/>
            <a:ext cx="4729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6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Computed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err="1">
                <a:solidFill>
                  <a:srgbClr val="FFB601"/>
                </a:solidFill>
              </a:rPr>
              <a:t>properties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285860"/>
            <a:ext cx="3826768" cy="4840303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Putting </a:t>
            </a:r>
            <a:r>
              <a:rPr lang="en-US" sz="2000" b="1" dirty="0"/>
              <a:t>too much logic </a:t>
            </a:r>
            <a:r>
              <a:rPr lang="en-US" sz="2000" dirty="0"/>
              <a:t>into your templates can make them bloated and hard to </a:t>
            </a:r>
            <a:r>
              <a:rPr lang="en-US" sz="2000" dirty="0" smtClean="0"/>
              <a:t>maintain</a:t>
            </a:r>
            <a:r>
              <a:rPr lang="pl-PL" sz="2000" dirty="0" smtClean="0"/>
              <a:t>.</a:t>
            </a:r>
          </a:p>
          <a:p>
            <a:endParaRPr lang="pl-PL" sz="2400" dirty="0"/>
          </a:p>
          <a:p>
            <a:endParaRPr lang="pl-PL" sz="2400" dirty="0" smtClean="0"/>
          </a:p>
          <a:p>
            <a:endParaRPr lang="pl-PL" sz="2400" dirty="0"/>
          </a:p>
          <a:p>
            <a:endParaRPr lang="pl-PL" sz="2400" dirty="0" smtClean="0"/>
          </a:p>
          <a:p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48</a:t>
            </a:fld>
            <a:endParaRPr lang="pl-PL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524" y="1309007"/>
            <a:ext cx="4880476" cy="85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524" y="2420888"/>
            <a:ext cx="4656344" cy="419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09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Computed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err="1">
                <a:solidFill>
                  <a:srgbClr val="FFB601"/>
                </a:solidFill>
              </a:rPr>
              <a:t>properties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pl-PL" sz="2000" dirty="0" smtClean="0"/>
              <a:t>C</a:t>
            </a:r>
            <a:r>
              <a:rPr lang="en-US" sz="2000" dirty="0" err="1" smtClean="0"/>
              <a:t>omputed</a:t>
            </a:r>
            <a:r>
              <a:rPr lang="en-US" sz="2000" dirty="0" smtClean="0"/>
              <a:t> </a:t>
            </a:r>
            <a:r>
              <a:rPr lang="en-US" sz="2000" dirty="0"/>
              <a:t>properties </a:t>
            </a:r>
            <a:r>
              <a:rPr lang="en-US" sz="2000" b="1" dirty="0"/>
              <a:t>are cached based on their </a:t>
            </a:r>
            <a:r>
              <a:rPr lang="en-US" sz="2000" b="1" dirty="0" smtClean="0"/>
              <a:t>dependencies</a:t>
            </a:r>
            <a:r>
              <a:rPr lang="en-US" sz="2000" dirty="0"/>
              <a:t>. A computed property will only re-evaluate when some of its dependencies have changed. 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49</a:t>
            </a:fld>
            <a:endParaRPr lang="pl-PL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219" y="2492896"/>
            <a:ext cx="564823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7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B601"/>
                </a:solidFill>
              </a:rPr>
              <a:t>How to choose the right framework</a:t>
            </a:r>
            <a:r>
              <a:rPr lang="en-US" dirty="0" smtClean="0">
                <a:solidFill>
                  <a:srgbClr val="FFB601"/>
                </a:solidFill>
              </a:rPr>
              <a:t>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How mature are the frameworks / libraries?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Are the frameworks likely to be around for a while?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 extensive and helpful are their corresponding communities?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 easy is it to find developers for each of the frameworks?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What are the basic programming concepts of the frameworks?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easy is it to use the frameworks for small or large applications?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What does the learning curve look like for each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What kind of performance can you expect from the frameworks?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Where can you have a closer look under the hood?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 can you start developing with the chosen framework?</a:t>
            </a:r>
          </a:p>
          <a:p>
            <a:pPr marL="0" indent="0">
              <a:buNone/>
            </a:pPr>
            <a:endParaRPr lang="pl-PL" sz="1600" dirty="0" smtClean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5</a:t>
            </a:fld>
            <a:endParaRPr lang="pl-PL" dirty="0"/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94187"/>
            <a:ext cx="4586287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2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50</a:t>
            </a:fld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86"/>
            <a:ext cx="6095448" cy="6770514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21" y="-11242"/>
            <a:ext cx="608277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8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51</a:t>
            </a:fld>
            <a:endParaRPr lang="pl-PL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69"/>
            <a:ext cx="6705600" cy="5810250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81" y="1772816"/>
            <a:ext cx="50101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</a:t>
            </a:r>
            <a:r>
              <a:rPr lang="pl-PL" dirty="0" err="1">
                <a:solidFill>
                  <a:srgbClr val="FFB601"/>
                </a:solidFill>
              </a:rPr>
              <a:t>Computed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err="1" smtClean="0">
                <a:solidFill>
                  <a:srgbClr val="FFB601"/>
                </a:solidFill>
              </a:rPr>
              <a:t>properties</a:t>
            </a:r>
            <a:r>
              <a:rPr lang="pl-PL" dirty="0" smtClean="0">
                <a:solidFill>
                  <a:srgbClr val="FFB601"/>
                </a:solidFill>
              </a:rPr>
              <a:t> - </a:t>
            </a:r>
            <a:r>
              <a:rPr lang="pl-PL" dirty="0" err="1" smtClean="0">
                <a:solidFill>
                  <a:srgbClr val="FFB601"/>
                </a:solidFill>
              </a:rPr>
              <a:t>Example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52</a:t>
            </a:fld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1009656" y="1124744"/>
            <a:ext cx="6400800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898472"/>
                </a:solidFill>
                <a:latin typeface="OpenSans"/>
              </a:rPr>
              <a:t>&lt;!-- The </a:t>
            </a:r>
            <a:r>
              <a:rPr lang="pl-PL" dirty="0" err="1">
                <a:solidFill>
                  <a:srgbClr val="898472"/>
                </a:solidFill>
                <a:latin typeface="OpenSans"/>
              </a:rPr>
              <a:t>template</a:t>
            </a:r>
            <a:r>
              <a:rPr lang="pl-PL" dirty="0">
                <a:solidFill>
                  <a:srgbClr val="898472"/>
                </a:solidFill>
                <a:latin typeface="OpenSans"/>
              </a:rPr>
              <a:t> --&gt;</a:t>
            </a:r>
          </a:p>
          <a:p>
            <a:r>
              <a:rPr lang="pl-PL" dirty="0">
                <a:solidFill>
                  <a:srgbClr val="FE4485"/>
                </a:solidFill>
                <a:latin typeface="OpenSans"/>
              </a:rPr>
              <a:t>&lt;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template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 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id=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counter-template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pPr lvl="1"/>
            <a:r>
              <a:rPr lang="pl-PL" dirty="0">
                <a:solidFill>
                  <a:srgbClr val="FE4485"/>
                </a:solidFill>
                <a:latin typeface="OpenSans"/>
              </a:rPr>
              <a:t>&lt;h1&gt;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{{ </a:t>
            </a:r>
            <a:r>
              <a:rPr lang="pl-PL" dirty="0" err="1">
                <a:solidFill>
                  <a:srgbClr val="FAFAF6"/>
                </a:solidFill>
                <a:latin typeface="OpenSans"/>
              </a:rPr>
              <a:t>header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 }} {{ </a:t>
            </a:r>
            <a:r>
              <a:rPr lang="pl-PL" dirty="0" err="1">
                <a:solidFill>
                  <a:srgbClr val="FAFAF6"/>
                </a:solidFill>
                <a:latin typeface="OpenSans"/>
              </a:rPr>
              <a:t>count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 }} {{ status }}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&lt;/h1&gt;</a:t>
            </a:r>
          </a:p>
          <a:p>
            <a:pPr lvl="1"/>
            <a:r>
              <a:rPr lang="pl-PL" dirty="0">
                <a:solidFill>
                  <a:srgbClr val="FE4485"/>
                </a:solidFill>
                <a:latin typeface="OpenSans"/>
              </a:rPr>
              <a:t>&lt;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button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 </a:t>
            </a:r>
            <a:r>
              <a:rPr lang="pl-PL" dirty="0">
                <a:solidFill>
                  <a:srgbClr val="A91C63"/>
                </a:solidFill>
                <a:latin typeface="OpenSans"/>
              </a:rPr>
              <a:t>@</a:t>
            </a:r>
            <a:r>
              <a:rPr lang="pl-PL" dirty="0" err="1">
                <a:solidFill>
                  <a:srgbClr val="B4E53B"/>
                </a:solidFill>
                <a:latin typeface="OpenSans"/>
              </a:rPr>
              <a:t>click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=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count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 += 1"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  <a:r>
              <a:rPr lang="pl-PL" dirty="0" err="1">
                <a:solidFill>
                  <a:srgbClr val="FAFAF6"/>
                </a:solidFill>
                <a:latin typeface="OpenSans"/>
              </a:rPr>
              <a:t>Click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 me!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&lt;/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button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r>
              <a:rPr lang="pl-PL" dirty="0">
                <a:solidFill>
                  <a:srgbClr val="FE4485"/>
                </a:solidFill>
                <a:latin typeface="OpenSans"/>
              </a:rPr>
              <a:t>&lt;/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template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r>
              <a:rPr lang="pl-PL" dirty="0" err="1">
                <a:solidFill>
                  <a:srgbClr val="B4E53B"/>
                </a:solidFill>
                <a:latin typeface="OpenSans"/>
              </a:rPr>
              <a:t>Vue</a:t>
            </a:r>
            <a:r>
              <a:rPr lang="pl-PL" dirty="0" err="1">
                <a:solidFill>
                  <a:srgbClr val="FAFAF6"/>
                </a:solidFill>
                <a:latin typeface="OpenSans"/>
              </a:rPr>
              <a:t>.</a:t>
            </a:r>
            <a:r>
              <a:rPr lang="pl-PL" dirty="0" err="1">
                <a:solidFill>
                  <a:srgbClr val="B4E53B"/>
                </a:solidFill>
                <a:latin typeface="OpenSans"/>
              </a:rPr>
              <a:t>component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(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counter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, {</a:t>
            </a:r>
          </a:p>
          <a:p>
            <a:r>
              <a:rPr lang="pl-PL" dirty="0" smtClean="0">
                <a:solidFill>
                  <a:srgbClr val="B4E53B"/>
                </a:solidFill>
                <a:latin typeface="OpenSans"/>
              </a:rPr>
              <a:t>    </a:t>
            </a:r>
            <a:r>
              <a:rPr lang="pl-PL" dirty="0" err="1" smtClean="0">
                <a:solidFill>
                  <a:srgbClr val="B4E53B"/>
                </a:solidFill>
                <a:latin typeface="OpenSans"/>
              </a:rPr>
              <a:t>template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'#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counter-template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,</a:t>
            </a:r>
          </a:p>
          <a:p>
            <a:r>
              <a:rPr lang="pl-PL" dirty="0" smtClean="0">
                <a:solidFill>
                  <a:srgbClr val="B4E53B"/>
                </a:solidFill>
                <a:latin typeface="OpenSans"/>
              </a:rPr>
              <a:t>    data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 err="1">
                <a:solidFill>
                  <a:srgbClr val="76E0F3"/>
                </a:solidFill>
                <a:latin typeface="OpenSans"/>
              </a:rPr>
              <a:t>function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() {</a:t>
            </a:r>
          </a:p>
          <a:p>
            <a:r>
              <a:rPr lang="pl-PL" dirty="0" smtClean="0">
                <a:solidFill>
                  <a:srgbClr val="76E0F3"/>
                </a:solidFill>
                <a:latin typeface="OpenSans"/>
              </a:rPr>
              <a:t>	return 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{ </a:t>
            </a:r>
            <a:r>
              <a:rPr lang="pl-PL" dirty="0" err="1">
                <a:solidFill>
                  <a:srgbClr val="B4E53B"/>
                </a:solidFill>
                <a:latin typeface="OpenSans"/>
              </a:rPr>
              <a:t>count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BE9AFF"/>
                </a:solidFill>
                <a:latin typeface="OpenSans"/>
              </a:rPr>
              <a:t>0 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}</a:t>
            </a:r>
          </a:p>
          <a:p>
            <a:r>
              <a:rPr lang="pl-PL" dirty="0" smtClean="0">
                <a:solidFill>
                  <a:srgbClr val="FAFAF6"/>
                </a:solidFill>
                <a:latin typeface="OpenSans"/>
              </a:rPr>
              <a:t>    },</a:t>
            </a:r>
            <a:endParaRPr lang="pl-PL" dirty="0">
              <a:solidFill>
                <a:srgbClr val="FAFAF6"/>
              </a:solidFill>
              <a:latin typeface="OpenSans"/>
            </a:endParaRPr>
          </a:p>
          <a:p>
            <a:r>
              <a:rPr lang="pl-PL" dirty="0" err="1">
                <a:solidFill>
                  <a:srgbClr val="B4E53B"/>
                </a:solidFill>
                <a:latin typeface="OpenSans"/>
              </a:rPr>
              <a:t>computed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{</a:t>
            </a:r>
          </a:p>
          <a:p>
            <a:r>
              <a:rPr lang="pl-PL" dirty="0" smtClean="0">
                <a:solidFill>
                  <a:srgbClr val="B4E53B"/>
                </a:solidFill>
                <a:latin typeface="OpenSans"/>
              </a:rPr>
              <a:t>    status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 err="1">
                <a:solidFill>
                  <a:srgbClr val="76E0F3"/>
                </a:solidFill>
                <a:latin typeface="OpenSans"/>
              </a:rPr>
              <a:t>function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() {</a:t>
            </a:r>
          </a:p>
          <a:p>
            <a:r>
              <a:rPr lang="pl-PL" dirty="0" smtClean="0">
                <a:solidFill>
                  <a:srgbClr val="76E0F3"/>
                </a:solidFill>
                <a:latin typeface="OpenSans"/>
              </a:rPr>
              <a:t>	</a:t>
            </a:r>
            <a:r>
              <a:rPr lang="en-US" dirty="0" smtClean="0">
                <a:solidFill>
                  <a:srgbClr val="76E0F3"/>
                </a:solidFill>
                <a:latin typeface="OpenSans"/>
              </a:rPr>
              <a:t>return </a:t>
            </a:r>
            <a:r>
              <a:rPr lang="en-US" dirty="0" err="1">
                <a:solidFill>
                  <a:srgbClr val="76E0F3"/>
                </a:solidFill>
                <a:latin typeface="OpenSans"/>
              </a:rPr>
              <a:t>this</a:t>
            </a:r>
            <a:r>
              <a:rPr lang="en-US" dirty="0" err="1">
                <a:solidFill>
                  <a:srgbClr val="FAFAF6"/>
                </a:solidFill>
                <a:latin typeface="OpenSans"/>
              </a:rPr>
              <a:t>.</a:t>
            </a:r>
            <a:r>
              <a:rPr lang="en-US" dirty="0" err="1">
                <a:solidFill>
                  <a:srgbClr val="B4E53B"/>
                </a:solidFill>
                <a:latin typeface="OpenSans"/>
              </a:rPr>
              <a:t>count</a:t>
            </a:r>
            <a:r>
              <a:rPr lang="en-US" dirty="0">
                <a:solidFill>
                  <a:srgbClr val="B4E53B"/>
                </a:solidFill>
                <a:latin typeface="OpenSans"/>
              </a:rPr>
              <a:t> </a:t>
            </a:r>
            <a:r>
              <a:rPr lang="en-US" dirty="0">
                <a:solidFill>
                  <a:srgbClr val="FE4485"/>
                </a:solidFill>
                <a:latin typeface="OpenSans"/>
              </a:rPr>
              <a:t>&gt; </a:t>
            </a:r>
            <a:r>
              <a:rPr lang="en-US" dirty="0">
                <a:solidFill>
                  <a:srgbClr val="BE9AFF"/>
                </a:solidFill>
                <a:latin typeface="OpenSans"/>
              </a:rPr>
              <a:t>10 </a:t>
            </a:r>
            <a:r>
              <a:rPr lang="en-US" dirty="0">
                <a:solidFill>
                  <a:srgbClr val="FE4485"/>
                </a:solidFill>
                <a:latin typeface="OpenSans"/>
              </a:rPr>
              <a:t>? </a:t>
            </a:r>
            <a:r>
              <a:rPr lang="en-US" dirty="0">
                <a:solidFill>
                  <a:srgbClr val="ECE187"/>
                </a:solidFill>
                <a:latin typeface="OpenSans"/>
              </a:rPr>
              <a:t>'Good!' </a:t>
            </a:r>
            <a:r>
              <a:rPr lang="en-US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en-US" dirty="0">
                <a:solidFill>
                  <a:srgbClr val="ECE187"/>
                </a:solidFill>
                <a:latin typeface="OpenSans"/>
              </a:rPr>
              <a:t>'Normal'</a:t>
            </a:r>
            <a:r>
              <a:rPr lang="en-US" dirty="0">
                <a:solidFill>
                  <a:srgbClr val="FAFAF6"/>
                </a:solidFill>
                <a:latin typeface="OpenSans"/>
              </a:rPr>
              <a:t>;</a:t>
            </a:r>
          </a:p>
          <a:p>
            <a:r>
              <a:rPr lang="pl-PL" dirty="0" smtClean="0">
                <a:solidFill>
                  <a:srgbClr val="FAFAF6"/>
                </a:solidFill>
                <a:latin typeface="OpenSans"/>
              </a:rPr>
              <a:t>    }</a:t>
            </a:r>
            <a:endParaRPr lang="pl-PL" dirty="0">
              <a:solidFill>
                <a:srgbClr val="FAFAF6"/>
              </a:solidFill>
              <a:latin typeface="OpenSans"/>
            </a:endParaRPr>
          </a:p>
          <a:p>
            <a:r>
              <a:rPr lang="pl-PL" dirty="0" smtClean="0">
                <a:solidFill>
                  <a:srgbClr val="FAFAF6"/>
                </a:solidFill>
                <a:latin typeface="OpenSans"/>
              </a:rPr>
              <a:t> }</a:t>
            </a:r>
            <a:endParaRPr lang="pl-PL" dirty="0">
              <a:solidFill>
                <a:srgbClr val="FAFAF6"/>
              </a:solidFill>
              <a:latin typeface="OpenSans"/>
            </a:endParaRPr>
          </a:p>
          <a:p>
            <a:r>
              <a:rPr lang="pl-PL" dirty="0">
                <a:solidFill>
                  <a:srgbClr val="FAFAF6"/>
                </a:solidFill>
                <a:latin typeface="OpenSans"/>
              </a:rPr>
              <a:t>});</a:t>
            </a:r>
          </a:p>
          <a:p>
            <a:endParaRPr lang="pl-PL" dirty="0" smtClean="0">
              <a:solidFill>
                <a:srgbClr val="76E0F3"/>
              </a:solidFill>
              <a:latin typeface="OpenSans"/>
            </a:endParaRPr>
          </a:p>
          <a:p>
            <a:r>
              <a:rPr lang="pl-PL" dirty="0" err="1" smtClean="0">
                <a:solidFill>
                  <a:srgbClr val="76E0F3"/>
                </a:solidFill>
                <a:latin typeface="OpenSans"/>
              </a:rPr>
              <a:t>new</a:t>
            </a:r>
            <a:r>
              <a:rPr lang="pl-PL" dirty="0" smtClean="0">
                <a:solidFill>
                  <a:srgbClr val="76E0F3"/>
                </a:solidFill>
                <a:latin typeface="OpenSans"/>
              </a:rPr>
              <a:t> 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Vue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({</a:t>
            </a:r>
          </a:p>
          <a:p>
            <a:r>
              <a:rPr lang="pl-PL" dirty="0" smtClean="0">
                <a:solidFill>
                  <a:srgbClr val="B4E53B"/>
                </a:solidFill>
                <a:latin typeface="OpenSans"/>
              </a:rPr>
              <a:t>       el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'#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app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,</a:t>
            </a:r>
          </a:p>
          <a:p>
            <a:r>
              <a:rPr lang="pl-PL" dirty="0">
                <a:solidFill>
                  <a:srgbClr val="FAFAF6"/>
                </a:solidFill>
                <a:latin typeface="OpenSans"/>
              </a:rPr>
              <a:t>});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638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Na </a:t>
            </a:r>
            <a:r>
              <a:rPr lang="pl-PL" sz="2000" dirty="0"/>
              <a:t>stronie </a:t>
            </a:r>
            <a:r>
              <a:rPr lang="pl-PL" sz="2000" dirty="0" smtClean="0"/>
              <a:t>competences.html w oparciu o interfejs dla wyszukiwania kompetencji zapewnij wyszukiwanie kompetencji po ich nazwie (występowanie tekstu) - odwołania nie do bazowej listy kompetencji, ale przefiltrowanej listy kompetencji (</a:t>
            </a:r>
            <a:r>
              <a:rPr lang="pl-PL" sz="2000" b="1" dirty="0" err="1" smtClean="0"/>
              <a:t>computed</a:t>
            </a:r>
            <a:r>
              <a:rPr lang="pl-PL" sz="2000" b="1" dirty="0" smtClean="0"/>
              <a:t> </a:t>
            </a:r>
            <a:r>
              <a:rPr lang="pl-PL" sz="2000" b="1" dirty="0" err="1" smtClean="0"/>
              <a:t>property</a:t>
            </a:r>
            <a:r>
              <a:rPr lang="pl-PL" sz="2000" dirty="0" smtClean="0"/>
              <a:t>). Filtrowanie </a:t>
            </a:r>
            <a:r>
              <a:rPr lang="pl-PL" sz="2000" dirty="0"/>
              <a:t>- </a:t>
            </a:r>
            <a:r>
              <a:rPr lang="pl-PL" sz="1200" dirty="0">
                <a:hlinkClick r:id="rId3"/>
              </a:rPr>
              <a:t>https://</a:t>
            </a:r>
            <a:r>
              <a:rPr lang="pl-PL" sz="1200" dirty="0" smtClean="0">
                <a:hlinkClick r:id="rId3"/>
              </a:rPr>
              <a:t>developer.mozilla.org/en-US/docs/Web/JavaScript/Reference/Global_Objects/Array/filter</a:t>
            </a:r>
            <a:r>
              <a:rPr lang="pl-PL" sz="2000" dirty="0" smtClean="0"/>
              <a:t>.</a:t>
            </a:r>
          </a:p>
          <a:p>
            <a:pPr marL="0" indent="0" algn="just">
              <a:buNone/>
            </a:pPr>
            <a:r>
              <a:rPr lang="pl-PL" sz="2000" dirty="0" smtClean="0"/>
              <a:t> </a:t>
            </a:r>
          </a:p>
          <a:p>
            <a:pPr marL="514350" indent="-514350" algn="just">
              <a:buFont typeface="+mj-lt"/>
              <a:buAutoNum type="arabicPeriod"/>
            </a:pPr>
            <a:endParaRPr lang="pl-PL" sz="20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348032"/>
            <a:ext cx="57245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1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[Opcjonalne] Zdefiniuj wyszukiwanie po </a:t>
            </a:r>
            <a:r>
              <a:rPr lang="pl-PL" sz="2000" b="1" dirty="0" smtClean="0"/>
              <a:t>wielu słowach</a:t>
            </a:r>
            <a:r>
              <a:rPr lang="pl-PL" sz="2000" dirty="0" smtClean="0"/>
              <a:t> oddzielanych spacją - np. „</a:t>
            </a:r>
            <a:r>
              <a:rPr lang="pl-PL" sz="2000" dirty="0" err="1" smtClean="0"/>
              <a:t>html</a:t>
            </a:r>
            <a:r>
              <a:rPr lang="pl-PL" sz="2000" dirty="0" smtClean="0"/>
              <a:t> </a:t>
            </a:r>
            <a:r>
              <a:rPr lang="pl-PL" sz="2000" dirty="0" err="1" smtClean="0"/>
              <a:t>css</a:t>
            </a:r>
            <a:r>
              <a:rPr lang="pl-PL" sz="2000" dirty="0" smtClean="0"/>
              <a:t>” zwróci kafelki HTML5 i CSS3.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[Opcjonalne] Zdefiniuj listę wyboru </a:t>
            </a:r>
            <a:r>
              <a:rPr lang="pl-PL" sz="2000" b="1" dirty="0" smtClean="0"/>
              <a:t>poziomu kompetencji </a:t>
            </a:r>
            <a:r>
              <a:rPr lang="pl-PL" sz="2000" dirty="0" smtClean="0"/>
              <a:t>(0-5) powodującą wyświetlenie wyłącznie kompetencji o wskazanym poziomie – w połączeniu z wyszukiwaniem kompetencji.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l-PL" sz="2000" dirty="0"/>
              <a:t>[Opcjonalne</a:t>
            </a:r>
            <a:r>
              <a:rPr lang="pl-PL" sz="2000" dirty="0" smtClean="0"/>
              <a:t>] Napisz kod powodujący, że lista kompetencji jest posortowana po nazwach – zdarzenie </a:t>
            </a:r>
            <a:r>
              <a:rPr lang="pl-PL" sz="2000" b="1" dirty="0" err="1" smtClean="0"/>
              <a:t>created</a:t>
            </a:r>
            <a:r>
              <a:rPr lang="pl-PL" sz="2000" b="1" dirty="0" smtClean="0"/>
              <a:t> </a:t>
            </a:r>
            <a:r>
              <a:rPr lang="pl-PL" sz="1400" dirty="0"/>
              <a:t>(</a:t>
            </a:r>
            <a:r>
              <a:rPr lang="pl-PL" sz="1400" dirty="0">
                <a:hlinkClick r:id="rId3"/>
              </a:rPr>
              <a:t>https://</a:t>
            </a:r>
            <a:r>
              <a:rPr lang="pl-PL" sz="1400" dirty="0" smtClean="0">
                <a:hlinkClick r:id="rId3"/>
              </a:rPr>
              <a:t>www.w3schools.com/jsref/jsref_sort.asp</a:t>
            </a:r>
            <a:r>
              <a:rPr lang="pl-PL" sz="1400" dirty="0" smtClean="0"/>
              <a:t>)</a:t>
            </a:r>
            <a:r>
              <a:rPr lang="pl-PL" sz="2000" dirty="0" smtClean="0"/>
              <a:t>.</a:t>
            </a:r>
          </a:p>
          <a:p>
            <a:pPr marL="0" indent="0" algn="just">
              <a:buNone/>
            </a:pPr>
            <a:r>
              <a:rPr lang="pl-PL" sz="2000" dirty="0" smtClean="0"/>
              <a:t> </a:t>
            </a:r>
          </a:p>
          <a:p>
            <a:pPr marL="514350" indent="-514350" algn="just">
              <a:buFont typeface="+mj-lt"/>
              <a:buAutoNum type="arabicPeriod"/>
            </a:pPr>
            <a:endParaRPr lang="pl-PL" sz="20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149080"/>
            <a:ext cx="27717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8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85804" y="11663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Vue - </a:t>
            </a:r>
            <a:r>
              <a:rPr lang="pl-PL" dirty="0" err="1" smtClean="0">
                <a:solidFill>
                  <a:srgbClr val="FFB601"/>
                </a:solidFill>
              </a:rPr>
              <a:t>components</a:t>
            </a:r>
            <a:r>
              <a:rPr lang="pl-PL" dirty="0" smtClean="0">
                <a:solidFill>
                  <a:srgbClr val="FFB601"/>
                </a:solidFill>
              </a:rPr>
              <a:t> 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55</a:t>
            </a:fld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251520" y="688136"/>
            <a:ext cx="8784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 smtClean="0"/>
              <a:t>H</a:t>
            </a:r>
            <a:r>
              <a:rPr lang="en-US" sz="2000" dirty="0" err="1" smtClean="0"/>
              <a:t>elp</a:t>
            </a:r>
            <a:r>
              <a:rPr lang="en-US" sz="2000" dirty="0" smtClean="0"/>
              <a:t> </a:t>
            </a:r>
            <a:r>
              <a:rPr lang="pl-PL" sz="2000" dirty="0" smtClean="0"/>
              <a:t>to </a:t>
            </a:r>
            <a:r>
              <a:rPr lang="en-US" sz="2000" b="1" dirty="0" smtClean="0"/>
              <a:t>extend </a:t>
            </a:r>
            <a:r>
              <a:rPr lang="en-US" sz="2000" b="1" dirty="0"/>
              <a:t>basic HTML </a:t>
            </a:r>
            <a:r>
              <a:rPr lang="en-US" sz="2000" dirty="0"/>
              <a:t>elements to encapsulate </a:t>
            </a:r>
            <a:r>
              <a:rPr lang="en-US" sz="2000" b="1" dirty="0"/>
              <a:t>reusable code</a:t>
            </a:r>
            <a:r>
              <a:rPr lang="en-US" sz="2000" dirty="0"/>
              <a:t>. At a high level, components are custom elements that </a:t>
            </a:r>
            <a:r>
              <a:rPr lang="en-US" sz="2000" dirty="0" err="1"/>
              <a:t>Vue’s</a:t>
            </a:r>
            <a:r>
              <a:rPr lang="en-US" sz="2000" dirty="0"/>
              <a:t> compiler attaches behavior to.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All </a:t>
            </a:r>
            <a:r>
              <a:rPr lang="en-US" sz="2000" dirty="0" err="1"/>
              <a:t>Vue</a:t>
            </a:r>
            <a:r>
              <a:rPr lang="en-US" sz="2000" dirty="0"/>
              <a:t> components are also </a:t>
            </a:r>
            <a:r>
              <a:rPr lang="en-US" sz="2000" dirty="0" err="1"/>
              <a:t>Vue</a:t>
            </a:r>
            <a:r>
              <a:rPr lang="en-US" sz="2000" dirty="0"/>
              <a:t> instances, and so accept the same options object (except for a few root-specific options) and provide the same </a:t>
            </a:r>
            <a:r>
              <a:rPr lang="en-US" sz="2000" b="1" dirty="0"/>
              <a:t>lifecycle hooks</a:t>
            </a:r>
            <a:r>
              <a:rPr lang="en-US" sz="2000" dirty="0"/>
              <a:t>.</a:t>
            </a:r>
            <a:endParaRPr lang="pl-PL" sz="2000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7128"/>
            <a:ext cx="4657591" cy="4230872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25" y="3789040"/>
            <a:ext cx="3514725" cy="914400"/>
          </a:xfrm>
          <a:prstGeom prst="rect">
            <a:avLst/>
          </a:prstGeom>
        </p:spPr>
      </p:pic>
      <p:cxnSp>
        <p:nvCxnSpPr>
          <p:cNvPr id="10" name="Łącznik prosty ze strzałką 9"/>
          <p:cNvCxnSpPr/>
          <p:nvPr/>
        </p:nvCxnSpPr>
        <p:spPr>
          <a:xfrm>
            <a:off x="4788024" y="4034539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7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85804" y="11663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Vue – </a:t>
            </a:r>
            <a:r>
              <a:rPr lang="pl-PL" dirty="0" err="1" smtClean="0">
                <a:solidFill>
                  <a:srgbClr val="FFB601"/>
                </a:solidFill>
              </a:rPr>
              <a:t>components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56</a:t>
            </a:fld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771525"/>
            <a:ext cx="67722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6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85804" y="11663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Vue - </a:t>
            </a:r>
            <a:r>
              <a:rPr lang="pl-PL" dirty="0" err="1" smtClean="0">
                <a:solidFill>
                  <a:srgbClr val="FFB601"/>
                </a:solidFill>
              </a:rPr>
              <a:t>components</a:t>
            </a:r>
            <a:r>
              <a:rPr lang="pl-PL" dirty="0" smtClean="0">
                <a:solidFill>
                  <a:srgbClr val="FFB601"/>
                </a:solidFill>
              </a:rPr>
              <a:t> 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57</a:t>
            </a:fld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4" y="694478"/>
            <a:ext cx="7705725" cy="4038600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5302250"/>
            <a:ext cx="2209800" cy="1419225"/>
          </a:xfrm>
          <a:prstGeom prst="rect">
            <a:avLst/>
          </a:prstGeom>
        </p:spPr>
      </p:pic>
      <p:cxnSp>
        <p:nvCxnSpPr>
          <p:cNvPr id="11" name="Łącznik prosty ze strzałką 10"/>
          <p:cNvCxnSpPr/>
          <p:nvPr/>
        </p:nvCxnSpPr>
        <p:spPr>
          <a:xfrm>
            <a:off x="2339752" y="2812630"/>
            <a:ext cx="1872208" cy="241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85804" y="11663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Vue – </a:t>
            </a:r>
            <a:r>
              <a:rPr lang="pl-PL" dirty="0" err="1" smtClean="0">
                <a:solidFill>
                  <a:srgbClr val="FFB601"/>
                </a:solidFill>
              </a:rPr>
              <a:t>components</a:t>
            </a:r>
            <a:r>
              <a:rPr lang="pl-PL" dirty="0" smtClean="0">
                <a:solidFill>
                  <a:srgbClr val="FFB601"/>
                </a:solidFill>
              </a:rPr>
              <a:t> (</a:t>
            </a:r>
            <a:r>
              <a:rPr lang="pl-PL" dirty="0" err="1" smtClean="0">
                <a:solidFill>
                  <a:srgbClr val="FFB601"/>
                </a:solidFill>
              </a:rPr>
              <a:t>Emit</a:t>
            </a:r>
            <a:r>
              <a:rPr lang="pl-PL" dirty="0" smtClean="0">
                <a:solidFill>
                  <a:srgbClr val="FFB601"/>
                </a:solidFill>
              </a:rPr>
              <a:t>) 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58</a:t>
            </a:fld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251520" y="688136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b="1" dirty="0" smtClean="0"/>
              <a:t>P</a:t>
            </a:r>
            <a:r>
              <a:rPr lang="en-US" sz="2000" b="1" dirty="0" err="1" smtClean="0"/>
              <a:t>arent</a:t>
            </a:r>
            <a:r>
              <a:rPr lang="en-US" sz="2000" b="1" dirty="0" smtClean="0"/>
              <a:t> </a:t>
            </a:r>
            <a:r>
              <a:rPr lang="en-US" sz="2000" b="1" dirty="0"/>
              <a:t>component</a:t>
            </a:r>
            <a:r>
              <a:rPr lang="en-US" sz="2000" dirty="0"/>
              <a:t> can listen to the </a:t>
            </a:r>
            <a:r>
              <a:rPr lang="en-US" sz="2000" b="1" dirty="0"/>
              <a:t>events emitted from a child </a:t>
            </a:r>
            <a:r>
              <a:rPr lang="en-US" sz="2000" b="1" dirty="0" smtClean="0"/>
              <a:t>component</a:t>
            </a:r>
            <a:r>
              <a:rPr lang="pl-PL" sz="2000" dirty="0" smtClean="0"/>
              <a:t>.</a:t>
            </a:r>
            <a:endParaRPr lang="pl-PL" sz="2000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4" y="11861"/>
            <a:ext cx="8462550" cy="1352550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33" y="1556792"/>
            <a:ext cx="7505149" cy="5999965"/>
          </a:xfrm>
          <a:prstGeom prst="rect">
            <a:avLst/>
          </a:prstGeom>
        </p:spPr>
      </p:pic>
      <p:cxnSp>
        <p:nvCxnSpPr>
          <p:cNvPr id="15" name="Łącznik prosty ze strzałką 14"/>
          <p:cNvCxnSpPr/>
          <p:nvPr/>
        </p:nvCxnSpPr>
        <p:spPr>
          <a:xfrm>
            <a:off x="3563888" y="2060848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Łącznik prosty ze strzałką 15"/>
          <p:cNvCxnSpPr/>
          <p:nvPr/>
        </p:nvCxnSpPr>
        <p:spPr>
          <a:xfrm flipH="1">
            <a:off x="2411760" y="2132856"/>
            <a:ext cx="2376264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Łącznik prosty ze strzałką 18"/>
          <p:cNvCxnSpPr/>
          <p:nvPr/>
        </p:nvCxnSpPr>
        <p:spPr>
          <a:xfrm>
            <a:off x="2411760" y="3573015"/>
            <a:ext cx="936104" cy="28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Łącznik prosty ze strzałką 21"/>
          <p:cNvCxnSpPr/>
          <p:nvPr/>
        </p:nvCxnSpPr>
        <p:spPr>
          <a:xfrm flipV="1">
            <a:off x="1619672" y="696716"/>
            <a:ext cx="1623124" cy="3236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Łącznik prosty ze strzałką 26"/>
          <p:cNvCxnSpPr/>
          <p:nvPr/>
        </p:nvCxnSpPr>
        <p:spPr>
          <a:xfrm flipH="1">
            <a:off x="2771800" y="696716"/>
            <a:ext cx="3384376" cy="5659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85804" y="11663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Vue - </a:t>
            </a:r>
            <a:r>
              <a:rPr lang="pl-PL" dirty="0" err="1" smtClean="0">
                <a:solidFill>
                  <a:srgbClr val="FFB601"/>
                </a:solidFill>
              </a:rPr>
              <a:t>components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59</a:t>
            </a:fld>
            <a:endParaRPr lang="pl-PL" dirty="0"/>
          </a:p>
        </p:txBody>
      </p:sp>
      <p:sp>
        <p:nvSpPr>
          <p:cNvPr id="3" name="Prostokąt 2"/>
          <p:cNvSpPr/>
          <p:nvPr/>
        </p:nvSpPr>
        <p:spPr>
          <a:xfrm>
            <a:off x="820184" y="637718"/>
            <a:ext cx="7560840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898472"/>
                </a:solidFill>
                <a:latin typeface="OpenSans"/>
              </a:rPr>
              <a:t>&lt;!-- </a:t>
            </a:r>
            <a:r>
              <a:rPr lang="pl-PL" dirty="0" err="1">
                <a:solidFill>
                  <a:srgbClr val="898472"/>
                </a:solidFill>
                <a:latin typeface="OpenSans"/>
              </a:rPr>
              <a:t>Your</a:t>
            </a:r>
            <a:r>
              <a:rPr lang="pl-PL" dirty="0">
                <a:solidFill>
                  <a:srgbClr val="898472"/>
                </a:solidFill>
                <a:latin typeface="OpenSans"/>
              </a:rPr>
              <a:t> </a:t>
            </a:r>
            <a:r>
              <a:rPr lang="pl-PL" dirty="0" err="1">
                <a:solidFill>
                  <a:srgbClr val="898472"/>
                </a:solidFill>
                <a:latin typeface="OpenSans"/>
              </a:rPr>
              <a:t>App</a:t>
            </a:r>
            <a:r>
              <a:rPr lang="pl-PL" dirty="0">
                <a:solidFill>
                  <a:srgbClr val="898472"/>
                </a:solidFill>
                <a:latin typeface="OpenSans"/>
              </a:rPr>
              <a:t> --&gt;</a:t>
            </a:r>
          </a:p>
          <a:p>
            <a:r>
              <a:rPr lang="pl-PL" dirty="0">
                <a:solidFill>
                  <a:srgbClr val="FE4485"/>
                </a:solidFill>
                <a:latin typeface="OpenSans"/>
              </a:rPr>
              <a:t>&lt;div 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id=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app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pPr lvl="1"/>
            <a:r>
              <a:rPr lang="pl-PL" dirty="0">
                <a:solidFill>
                  <a:srgbClr val="FE4485"/>
                </a:solidFill>
                <a:latin typeface="OpenSans"/>
              </a:rPr>
              <a:t>&lt;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counter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 </a:t>
            </a:r>
            <a:r>
              <a:rPr lang="pl-PL" dirty="0" err="1">
                <a:solidFill>
                  <a:srgbClr val="B4E53B"/>
                </a:solidFill>
                <a:latin typeface="OpenSans"/>
              </a:rPr>
              <a:t>header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=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Up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&gt;&lt;/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counter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pPr lvl="1"/>
            <a:r>
              <a:rPr lang="pl-PL" dirty="0">
                <a:solidFill>
                  <a:srgbClr val="FE4485"/>
                </a:solidFill>
                <a:latin typeface="OpenSans"/>
              </a:rPr>
              <a:t>&lt;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counter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 </a:t>
            </a:r>
            <a:r>
              <a:rPr lang="pl-PL" dirty="0" err="1">
                <a:solidFill>
                  <a:srgbClr val="B4E53B"/>
                </a:solidFill>
                <a:latin typeface="OpenSans"/>
              </a:rPr>
              <a:t>header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=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"Down"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&gt;&lt;/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counter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r>
              <a:rPr lang="pl-PL" dirty="0">
                <a:solidFill>
                  <a:srgbClr val="FE4485"/>
                </a:solidFill>
                <a:latin typeface="OpenSans"/>
              </a:rPr>
              <a:t>&lt;/div&gt;</a:t>
            </a:r>
          </a:p>
          <a:p>
            <a:endParaRPr lang="pl-PL" dirty="0" smtClean="0">
              <a:solidFill>
                <a:srgbClr val="898472"/>
              </a:solidFill>
              <a:latin typeface="OpenSans"/>
            </a:endParaRPr>
          </a:p>
          <a:p>
            <a:r>
              <a:rPr lang="pl-PL" dirty="0" smtClean="0">
                <a:solidFill>
                  <a:srgbClr val="898472"/>
                </a:solidFill>
                <a:latin typeface="OpenSans"/>
              </a:rPr>
              <a:t>&lt;!-- </a:t>
            </a:r>
            <a:r>
              <a:rPr lang="pl-PL" dirty="0">
                <a:solidFill>
                  <a:srgbClr val="898472"/>
                </a:solidFill>
                <a:latin typeface="OpenSans"/>
              </a:rPr>
              <a:t>The </a:t>
            </a:r>
            <a:r>
              <a:rPr lang="pl-PL" dirty="0" err="1">
                <a:solidFill>
                  <a:srgbClr val="898472"/>
                </a:solidFill>
                <a:latin typeface="OpenSans"/>
              </a:rPr>
              <a:t>template</a:t>
            </a:r>
            <a:r>
              <a:rPr lang="pl-PL" dirty="0">
                <a:solidFill>
                  <a:srgbClr val="898472"/>
                </a:solidFill>
                <a:latin typeface="OpenSans"/>
              </a:rPr>
              <a:t> --&gt;</a:t>
            </a:r>
          </a:p>
          <a:p>
            <a:r>
              <a:rPr lang="pl-PL" dirty="0">
                <a:solidFill>
                  <a:srgbClr val="FE4485"/>
                </a:solidFill>
                <a:latin typeface="OpenSans"/>
              </a:rPr>
              <a:t>&lt;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template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 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id=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counter-template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pPr lvl="1"/>
            <a:r>
              <a:rPr lang="pl-PL" dirty="0">
                <a:solidFill>
                  <a:srgbClr val="FE4485"/>
                </a:solidFill>
                <a:latin typeface="OpenSans"/>
              </a:rPr>
              <a:t>&lt;h1&gt;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{{ </a:t>
            </a:r>
            <a:r>
              <a:rPr lang="pl-PL" dirty="0" err="1">
                <a:solidFill>
                  <a:srgbClr val="FAFAF6"/>
                </a:solidFill>
                <a:latin typeface="OpenSans"/>
              </a:rPr>
              <a:t>header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 }} {{ </a:t>
            </a:r>
            <a:r>
              <a:rPr lang="pl-PL" dirty="0" err="1">
                <a:solidFill>
                  <a:srgbClr val="FAFAF6"/>
                </a:solidFill>
                <a:latin typeface="OpenSans"/>
              </a:rPr>
              <a:t>count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 }}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&lt;/h1&gt;</a:t>
            </a:r>
          </a:p>
          <a:p>
            <a:pPr lvl="1"/>
            <a:r>
              <a:rPr lang="pl-PL" dirty="0">
                <a:solidFill>
                  <a:srgbClr val="FE4485"/>
                </a:solidFill>
                <a:latin typeface="OpenSans"/>
              </a:rPr>
              <a:t>&lt;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button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 </a:t>
            </a:r>
            <a:r>
              <a:rPr lang="pl-PL" dirty="0">
                <a:solidFill>
                  <a:srgbClr val="A91C63"/>
                </a:solidFill>
                <a:latin typeface="OpenSans"/>
              </a:rPr>
              <a:t>@</a:t>
            </a:r>
            <a:r>
              <a:rPr lang="pl-PL" dirty="0" err="1">
                <a:solidFill>
                  <a:srgbClr val="B4E53B"/>
                </a:solidFill>
                <a:latin typeface="OpenSans"/>
              </a:rPr>
              <a:t>click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=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"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count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 += 1"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  <a:r>
              <a:rPr lang="pl-PL" dirty="0" err="1">
                <a:solidFill>
                  <a:srgbClr val="FAFAF6"/>
                </a:solidFill>
                <a:latin typeface="OpenSans"/>
              </a:rPr>
              <a:t>Click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 me!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&lt;/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button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r>
              <a:rPr lang="pl-PL" dirty="0">
                <a:solidFill>
                  <a:srgbClr val="FE4485"/>
                </a:solidFill>
                <a:latin typeface="OpenSans"/>
              </a:rPr>
              <a:t>&lt;/</a:t>
            </a:r>
            <a:r>
              <a:rPr lang="pl-PL" dirty="0" err="1">
                <a:solidFill>
                  <a:srgbClr val="FE4485"/>
                </a:solidFill>
                <a:latin typeface="OpenSans"/>
              </a:rPr>
              <a:t>template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&gt;</a:t>
            </a:r>
          </a:p>
          <a:p>
            <a:endParaRPr lang="pl-PL" dirty="0" smtClean="0">
              <a:solidFill>
                <a:srgbClr val="B4E53B"/>
              </a:solidFill>
              <a:latin typeface="OpenSans"/>
            </a:endParaRPr>
          </a:p>
          <a:p>
            <a:r>
              <a:rPr lang="pl-PL" dirty="0" err="1" smtClean="0">
                <a:solidFill>
                  <a:srgbClr val="B4E53B"/>
                </a:solidFill>
                <a:latin typeface="OpenSans"/>
              </a:rPr>
              <a:t>Vue</a:t>
            </a:r>
            <a:r>
              <a:rPr lang="pl-PL" dirty="0" err="1" smtClean="0">
                <a:solidFill>
                  <a:srgbClr val="FAFAF6"/>
                </a:solidFill>
                <a:latin typeface="OpenSans"/>
              </a:rPr>
              <a:t>.</a:t>
            </a:r>
            <a:r>
              <a:rPr lang="pl-PL" dirty="0" err="1" smtClean="0">
                <a:solidFill>
                  <a:srgbClr val="B4E53B"/>
                </a:solidFill>
                <a:latin typeface="OpenSans"/>
              </a:rPr>
              <a:t>component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(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counter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, {</a:t>
            </a:r>
          </a:p>
          <a:p>
            <a:r>
              <a:rPr lang="pl-PL" dirty="0">
                <a:solidFill>
                  <a:srgbClr val="B4E53B"/>
                </a:solidFill>
                <a:latin typeface="OpenSans"/>
              </a:rPr>
              <a:t> </a:t>
            </a:r>
            <a:r>
              <a:rPr lang="pl-PL" dirty="0" smtClean="0">
                <a:solidFill>
                  <a:srgbClr val="B4E53B"/>
                </a:solidFill>
                <a:latin typeface="OpenSans"/>
              </a:rPr>
              <a:t>      </a:t>
            </a:r>
            <a:r>
              <a:rPr lang="pl-PL" dirty="0" err="1" smtClean="0">
                <a:solidFill>
                  <a:srgbClr val="B4E53B"/>
                </a:solidFill>
                <a:latin typeface="OpenSans"/>
              </a:rPr>
              <a:t>template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'#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counter-template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,</a:t>
            </a:r>
          </a:p>
          <a:p>
            <a:pPr lvl="1"/>
            <a:r>
              <a:rPr lang="pl-PL" dirty="0">
                <a:solidFill>
                  <a:srgbClr val="B4E53B"/>
                </a:solidFill>
                <a:latin typeface="OpenSans"/>
              </a:rPr>
              <a:t>data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 err="1">
                <a:solidFill>
                  <a:srgbClr val="76E0F3"/>
                </a:solidFill>
                <a:latin typeface="OpenSans"/>
              </a:rPr>
              <a:t>function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() {</a:t>
            </a:r>
          </a:p>
          <a:p>
            <a:pPr lvl="1"/>
            <a:r>
              <a:rPr lang="pl-PL" dirty="0" smtClean="0">
                <a:solidFill>
                  <a:srgbClr val="76E0F3"/>
                </a:solidFill>
                <a:latin typeface="OpenSans"/>
              </a:rPr>
              <a:t>	return 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{ </a:t>
            </a:r>
            <a:r>
              <a:rPr lang="pl-PL" dirty="0" err="1">
                <a:solidFill>
                  <a:srgbClr val="B4E53B"/>
                </a:solidFill>
                <a:latin typeface="OpenSans"/>
              </a:rPr>
              <a:t>count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BE9AFF"/>
                </a:solidFill>
                <a:latin typeface="OpenSans"/>
              </a:rPr>
              <a:t>0 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}</a:t>
            </a:r>
          </a:p>
          <a:p>
            <a:pPr lvl="1"/>
            <a:r>
              <a:rPr lang="pl-PL" dirty="0">
                <a:solidFill>
                  <a:srgbClr val="FAFAF6"/>
                </a:solidFill>
                <a:latin typeface="OpenSans"/>
              </a:rPr>
              <a:t>}</a:t>
            </a:r>
          </a:p>
          <a:p>
            <a:r>
              <a:rPr lang="pl-PL" dirty="0" smtClean="0">
                <a:solidFill>
                  <a:srgbClr val="FAFAF6"/>
                </a:solidFill>
                <a:latin typeface="OpenSans"/>
              </a:rPr>
              <a:t>});</a:t>
            </a:r>
          </a:p>
          <a:p>
            <a:endParaRPr lang="pl-PL" dirty="0">
              <a:solidFill>
                <a:srgbClr val="FAFAF6"/>
              </a:solidFill>
              <a:latin typeface="OpenSans"/>
            </a:endParaRPr>
          </a:p>
          <a:p>
            <a:r>
              <a:rPr lang="pl-PL" dirty="0" err="1">
                <a:solidFill>
                  <a:srgbClr val="76E0F3"/>
                </a:solidFill>
                <a:latin typeface="OpenSans"/>
              </a:rPr>
              <a:t>new</a:t>
            </a:r>
            <a:r>
              <a:rPr lang="pl-PL" dirty="0">
                <a:solidFill>
                  <a:srgbClr val="76E0F3"/>
                </a:solidFill>
                <a:latin typeface="OpenSans"/>
              </a:rPr>
              <a:t> </a:t>
            </a:r>
            <a:r>
              <a:rPr lang="pl-PL" dirty="0">
                <a:solidFill>
                  <a:srgbClr val="B4E53B"/>
                </a:solidFill>
                <a:latin typeface="OpenSans"/>
              </a:rPr>
              <a:t>Vue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({</a:t>
            </a:r>
          </a:p>
          <a:p>
            <a:r>
              <a:rPr lang="pl-PL" dirty="0" smtClean="0">
                <a:solidFill>
                  <a:srgbClr val="B4E53B"/>
                </a:solidFill>
                <a:latin typeface="OpenSans"/>
              </a:rPr>
              <a:t>       el</a:t>
            </a:r>
            <a:r>
              <a:rPr lang="pl-PL" dirty="0">
                <a:solidFill>
                  <a:srgbClr val="FE4485"/>
                </a:solidFill>
                <a:latin typeface="OpenSans"/>
              </a:rPr>
              <a:t>: 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'#</a:t>
            </a:r>
            <a:r>
              <a:rPr lang="pl-PL" dirty="0" err="1">
                <a:solidFill>
                  <a:srgbClr val="ECE187"/>
                </a:solidFill>
                <a:latin typeface="OpenSans"/>
              </a:rPr>
              <a:t>app</a:t>
            </a:r>
            <a:r>
              <a:rPr lang="pl-PL" dirty="0">
                <a:solidFill>
                  <a:srgbClr val="ECE187"/>
                </a:solidFill>
                <a:latin typeface="OpenSans"/>
              </a:rPr>
              <a:t>'</a:t>
            </a:r>
            <a:r>
              <a:rPr lang="pl-PL" dirty="0">
                <a:solidFill>
                  <a:srgbClr val="FAFAF6"/>
                </a:solidFill>
                <a:latin typeface="OpenSans"/>
              </a:rPr>
              <a:t>,</a:t>
            </a:r>
          </a:p>
          <a:p>
            <a:r>
              <a:rPr lang="pl-PL" dirty="0">
                <a:solidFill>
                  <a:srgbClr val="FAFAF6"/>
                </a:solidFill>
                <a:latin typeface="OpenSans"/>
              </a:rPr>
              <a:t>});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10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Front-end JS </a:t>
            </a:r>
            <a:r>
              <a:rPr lang="pl-PL" dirty="0" err="1" smtClean="0">
                <a:solidFill>
                  <a:srgbClr val="FFB601"/>
                </a:solidFill>
              </a:rPr>
              <a:t>frameworks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buNone/>
            </a:pPr>
            <a:r>
              <a:rPr lang="pl-PL" sz="1800" b="1" dirty="0" err="1" smtClean="0"/>
              <a:t>Frameworks</a:t>
            </a:r>
            <a:r>
              <a:rPr lang="pl-PL" sz="1800" b="1" dirty="0" smtClean="0"/>
              <a:t>:</a:t>
            </a:r>
          </a:p>
          <a:p>
            <a:pPr lvl="0"/>
            <a:r>
              <a:rPr lang="pl-PL" sz="1800" dirty="0" err="1" smtClean="0"/>
              <a:t>AngularJS</a:t>
            </a:r>
            <a:r>
              <a:rPr lang="pl-PL" sz="1800" dirty="0" smtClean="0"/>
              <a:t> </a:t>
            </a:r>
            <a:r>
              <a:rPr lang="pl-PL" sz="1800" dirty="0"/>
              <a:t>- </a:t>
            </a:r>
            <a:r>
              <a:rPr lang="pl-PL" sz="1800" u="sng" dirty="0">
                <a:hlinkClick r:id="rId2"/>
              </a:rPr>
              <a:t>https://angular.io</a:t>
            </a:r>
            <a:endParaRPr lang="pl-PL" sz="1800" dirty="0"/>
          </a:p>
          <a:p>
            <a:pPr lvl="0"/>
            <a:r>
              <a:rPr lang="pl-PL" sz="1800" dirty="0"/>
              <a:t>Angular2/4 - </a:t>
            </a:r>
            <a:r>
              <a:rPr lang="pl-PL" sz="1800" u="sng" dirty="0">
                <a:hlinkClick r:id="rId3"/>
              </a:rPr>
              <a:t>https://angularjs.org</a:t>
            </a:r>
            <a:endParaRPr lang="pl-PL" sz="1800" dirty="0"/>
          </a:p>
          <a:p>
            <a:pPr lvl="0"/>
            <a:r>
              <a:rPr lang="en-US" sz="1800" dirty="0" err="1"/>
              <a:t>ReactJS</a:t>
            </a:r>
            <a:r>
              <a:rPr lang="en-US" sz="1800" dirty="0"/>
              <a:t> - </a:t>
            </a:r>
            <a:r>
              <a:rPr lang="en-US" sz="1800" u="sng" dirty="0">
                <a:hlinkClick r:id="rId4"/>
              </a:rPr>
              <a:t>https://facebook.github.io/react</a:t>
            </a:r>
            <a:endParaRPr lang="pl-PL" sz="1800" dirty="0"/>
          </a:p>
          <a:p>
            <a:pPr lvl="0"/>
            <a:r>
              <a:rPr lang="en-US" sz="1800" dirty="0"/>
              <a:t>Vue.js - </a:t>
            </a:r>
            <a:r>
              <a:rPr lang="en-US" sz="1800" u="sng" dirty="0">
                <a:hlinkClick r:id="rId5"/>
              </a:rPr>
              <a:t>https://vuejs.org</a:t>
            </a:r>
            <a:endParaRPr lang="pl-PL" sz="1800" dirty="0"/>
          </a:p>
          <a:p>
            <a:pPr lvl="0"/>
            <a:r>
              <a:rPr lang="en-US" sz="1800" dirty="0"/>
              <a:t>Ember.js - </a:t>
            </a:r>
            <a:r>
              <a:rPr lang="en-US" sz="1800" u="sng" dirty="0">
                <a:hlinkClick r:id="rId6"/>
              </a:rPr>
              <a:t>https://www.emberjs.com</a:t>
            </a:r>
            <a:r>
              <a:rPr lang="en-US" sz="1800" dirty="0"/>
              <a:t> </a:t>
            </a:r>
            <a:endParaRPr lang="pl-PL" sz="1800" dirty="0"/>
          </a:p>
          <a:p>
            <a:pPr lvl="0"/>
            <a:r>
              <a:rPr lang="pl-PL" sz="1800" dirty="0"/>
              <a:t>Meteor.js - </a:t>
            </a:r>
            <a:r>
              <a:rPr lang="pl-PL" sz="1800" u="sng" dirty="0">
                <a:hlinkClick r:id="rId7"/>
              </a:rPr>
              <a:t>https://</a:t>
            </a:r>
            <a:r>
              <a:rPr lang="pl-PL" sz="1800" u="sng" dirty="0" smtClean="0">
                <a:hlinkClick r:id="rId7"/>
              </a:rPr>
              <a:t>www.meteor.com</a:t>
            </a:r>
            <a:endParaRPr lang="pl-PL" sz="1800" u="sng" dirty="0" smtClean="0"/>
          </a:p>
          <a:p>
            <a:pPr lvl="0"/>
            <a:endParaRPr lang="pl-PL" sz="1800" u="sng" dirty="0"/>
          </a:p>
          <a:p>
            <a:pPr marL="0" lvl="0" indent="0">
              <a:buNone/>
            </a:pPr>
            <a:r>
              <a:rPr lang="pl-PL" sz="1800" b="1" dirty="0" err="1" smtClean="0"/>
              <a:t>Popularity</a:t>
            </a:r>
            <a:r>
              <a:rPr lang="pl-PL" sz="1800" b="1" dirty="0" smtClean="0"/>
              <a:t>:</a:t>
            </a:r>
            <a:endParaRPr lang="pl-PL" sz="1800" b="1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6</a:t>
            </a:fld>
            <a:endParaRPr lang="pl-PL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12208"/>
              </p:ext>
            </p:extLst>
          </p:nvPr>
        </p:nvGraphicFramePr>
        <p:xfrm>
          <a:off x="477788" y="4365104"/>
          <a:ext cx="6614492" cy="17225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7312"/>
                <a:gridCol w="1292833"/>
                <a:gridCol w="1112437"/>
                <a:gridCol w="871910"/>
              </a:tblGrid>
              <a:tr h="2956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dirty="0">
                          <a:effectLst/>
                        </a:rPr>
                        <a:t>Parametr/Framework</a:t>
                      </a:r>
                      <a:endParaRPr lang="pl-P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dirty="0" err="1">
                          <a:effectLst/>
                        </a:rPr>
                        <a:t>AngularJS</a:t>
                      </a:r>
                      <a:endParaRPr lang="pl-P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</a:rPr>
                        <a:t>ReactJS</a:t>
                      </a:r>
                      <a:endParaRPr lang="pl-P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</a:rPr>
                        <a:t>Vue.js</a:t>
                      </a:r>
                      <a:endParaRPr lang="pl-P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56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dirty="0" smtClean="0">
                          <a:effectLst/>
                        </a:rPr>
                        <a:t>Stars (</a:t>
                      </a:r>
                      <a:r>
                        <a:rPr lang="pl-PL" sz="1600" dirty="0" err="1" smtClean="0">
                          <a:effectLst/>
                        </a:rPr>
                        <a:t>tousands</a:t>
                      </a:r>
                      <a:r>
                        <a:rPr lang="pl-PL" sz="1600" dirty="0" smtClean="0">
                          <a:effectLst/>
                        </a:rPr>
                        <a:t>)</a:t>
                      </a:r>
                      <a:endParaRPr lang="pl-P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</a:rPr>
                        <a:t>56,1</a:t>
                      </a:r>
                      <a:endParaRPr lang="pl-P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</a:rPr>
                        <a:t>69,2</a:t>
                      </a:r>
                      <a:endParaRPr lang="pl-P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</a:rPr>
                        <a:t>57,1</a:t>
                      </a:r>
                      <a:endParaRPr lang="pl-P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56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dirty="0" err="1" smtClean="0">
                          <a:effectLst/>
                        </a:rPr>
                        <a:t>Commits</a:t>
                      </a:r>
                      <a:r>
                        <a:rPr lang="pl-PL" sz="1600" dirty="0" smtClean="0">
                          <a:effectLst/>
                        </a:rPr>
                        <a:t> (</a:t>
                      </a:r>
                      <a:r>
                        <a:rPr lang="pl-PL" sz="1600" dirty="0" err="1" smtClean="0">
                          <a:effectLst/>
                        </a:rPr>
                        <a:t>tousands</a:t>
                      </a:r>
                      <a:r>
                        <a:rPr lang="pl-PL" sz="1600" dirty="0" smtClean="0">
                          <a:effectLst/>
                        </a:rPr>
                        <a:t>)</a:t>
                      </a:r>
                      <a:endParaRPr lang="pl-P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</a:rPr>
                        <a:t>8,5</a:t>
                      </a:r>
                      <a:endParaRPr lang="pl-P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</a:rPr>
                        <a:t>8,7</a:t>
                      </a:r>
                      <a:endParaRPr lang="pl-P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</a:rPr>
                        <a:t>2</a:t>
                      </a:r>
                      <a:endParaRPr lang="pl-P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252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dirty="0" err="1" smtClean="0">
                          <a:effectLst/>
                        </a:rPr>
                        <a:t>Contributors</a:t>
                      </a:r>
                      <a:r>
                        <a:rPr lang="pl-PL" sz="1600" dirty="0" smtClean="0">
                          <a:effectLst/>
                        </a:rPr>
                        <a:t> (</a:t>
                      </a:r>
                      <a:r>
                        <a:rPr lang="pl-PL" sz="1600" dirty="0" err="1" smtClean="0">
                          <a:effectLst/>
                        </a:rPr>
                        <a:t>tousands</a:t>
                      </a:r>
                      <a:r>
                        <a:rPr lang="pl-PL" sz="1600" dirty="0" smtClean="0">
                          <a:effectLst/>
                        </a:rPr>
                        <a:t>)</a:t>
                      </a:r>
                      <a:endParaRPr lang="pl-P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</a:rPr>
                        <a:t>1,6</a:t>
                      </a:r>
                      <a:endParaRPr lang="pl-P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dirty="0">
                          <a:effectLst/>
                        </a:rPr>
                        <a:t>1,0</a:t>
                      </a:r>
                      <a:endParaRPr lang="pl-P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dirty="0">
                          <a:effectLst/>
                        </a:rPr>
                        <a:t>0,1</a:t>
                      </a:r>
                      <a:endParaRPr lang="pl-P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85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- SFC </a:t>
            </a:r>
            <a:r>
              <a:rPr lang="pl-PL" dirty="0" err="1">
                <a:solidFill>
                  <a:srgbClr val="FFB601"/>
                </a:solidFill>
              </a:rPr>
              <a:t>Concept</a:t>
            </a:r>
            <a:r>
              <a:rPr lang="pl-PL" dirty="0">
                <a:solidFill>
                  <a:srgbClr val="FFB601"/>
                </a:solidFill>
              </a:rPr>
              <a:t> (Single File Components</a:t>
            </a:r>
            <a:r>
              <a:rPr lang="pl-PL" dirty="0" smtClean="0">
                <a:solidFill>
                  <a:srgbClr val="FFB601"/>
                </a:solidFill>
              </a:rPr>
              <a:t>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285860"/>
            <a:ext cx="4258816" cy="4840303"/>
          </a:xfrm>
        </p:spPr>
        <p:txBody>
          <a:bodyPr>
            <a:noAutofit/>
          </a:bodyPr>
          <a:lstStyle/>
          <a:p>
            <a:r>
              <a:rPr lang="en-US" sz="2400" dirty="0" err="1"/>
              <a:t>CommonJS</a:t>
            </a:r>
            <a:r>
              <a:rPr lang="en-US" sz="2400" dirty="0"/>
              <a:t> modules</a:t>
            </a:r>
          </a:p>
          <a:p>
            <a:r>
              <a:rPr lang="en-US" sz="2400" dirty="0"/>
              <a:t>Component-scoped CSS</a:t>
            </a:r>
          </a:p>
          <a:p>
            <a:r>
              <a:rPr lang="en-US" sz="2400" dirty="0"/>
              <a:t>You can specify language </a:t>
            </a:r>
            <a:r>
              <a:rPr lang="en-US" sz="2400" dirty="0" smtClean="0"/>
              <a:t>attributes </a:t>
            </a:r>
            <a:r>
              <a:rPr lang="en-US" sz="2400" dirty="0"/>
              <a:t>to write more specific code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60</a:t>
            </a:fld>
            <a:endParaRPr lang="pl-PL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725201"/>
            <a:ext cx="5608439" cy="616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6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71504"/>
          </a:xfrm>
        </p:spPr>
        <p:txBody>
          <a:bodyPr/>
          <a:lstStyle/>
          <a:p>
            <a:r>
              <a:rPr lang="pl-PL" dirty="0" smtClean="0"/>
              <a:t>Zadanie – </a:t>
            </a:r>
            <a:r>
              <a:rPr lang="pl-PL" dirty="0" smtClean="0">
                <a:solidFill>
                  <a:srgbClr val="FFC000"/>
                </a:solidFill>
              </a:rPr>
              <a:t>realizacja wspólna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8788" indent="-169863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4075" indent="-173038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4125" indent="-1651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544638" indent="-16827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70C0"/>
              </a:buClr>
              <a:buSzPct val="9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0018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4590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9162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373438" indent="-168275" algn="l" rtl="0" eaLnBrk="1" fontAlgn="base" hangingPunct="1">
              <a:lnSpc>
                <a:spcPct val="90000"/>
              </a:lnSpc>
              <a:spcBef>
                <a:spcPct val="70000"/>
              </a:spcBef>
              <a:spcAft>
                <a:spcPct val="0"/>
              </a:spcAft>
              <a:buClr>
                <a:srgbClr val="2D4A6D"/>
              </a:buClr>
              <a:buSzPct val="9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Na </a:t>
            </a:r>
            <a:r>
              <a:rPr lang="pl-PL" sz="2000" dirty="0"/>
              <a:t>stronie </a:t>
            </a:r>
            <a:r>
              <a:rPr lang="pl-PL" sz="2000" dirty="0" smtClean="0"/>
              <a:t>competences.html napisz, aby kafelka z danymi kompetencji była </a:t>
            </a:r>
            <a:r>
              <a:rPr lang="pl-PL" sz="2000" b="1" dirty="0" smtClean="0"/>
              <a:t>komponentem</a:t>
            </a:r>
            <a:r>
              <a:rPr lang="pl-PL" sz="2000" dirty="0" smtClean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l-PL" sz="2000" dirty="0" smtClean="0"/>
              <a:t>[Opcjonalne] Dla komponentu napisz kod, aby po </a:t>
            </a:r>
            <a:r>
              <a:rPr lang="pl-PL" sz="2000" b="1" dirty="0" smtClean="0"/>
              <a:t>najechaniu</a:t>
            </a:r>
            <a:r>
              <a:rPr lang="pl-PL" sz="2000" dirty="0" smtClean="0"/>
              <a:t> na niego była wypisywana (alert, okno modalne, inne rozwiązanie) lista kompetencji, które są na tym samym poziomie </a:t>
            </a:r>
            <a:r>
              <a:rPr lang="pl-PL" sz="2000" b="1" dirty="0" smtClean="0"/>
              <a:t>umiejętności</a:t>
            </a:r>
            <a:r>
              <a:rPr lang="pl-PL" sz="2000" dirty="0" smtClean="0"/>
              <a:t>.</a:t>
            </a:r>
          </a:p>
          <a:p>
            <a:pPr marL="0" indent="0" algn="just">
              <a:buNone/>
            </a:pPr>
            <a:r>
              <a:rPr lang="pl-PL" sz="2000" dirty="0" smtClean="0"/>
              <a:t> </a:t>
            </a:r>
          </a:p>
          <a:p>
            <a:pPr marL="514350" indent="-514350" algn="just">
              <a:buFont typeface="+mj-lt"/>
              <a:buAutoNum type="arabicPeriod"/>
            </a:pPr>
            <a:endParaRPr lang="pl-PL" sz="2000" dirty="0" smtClean="0"/>
          </a:p>
          <a:p>
            <a:pPr marL="514350" indent="-514350" algn="just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  <a:p>
            <a:pPr marL="514350" indent="-514350">
              <a:buFont typeface="+mj-lt"/>
              <a:buAutoNum type="arabicPeriod"/>
            </a:pPr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335949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Vue - ruter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Creating </a:t>
            </a:r>
            <a:r>
              <a:rPr lang="en-US" sz="2400" dirty="0"/>
              <a:t>a SPA with Vue.js + </a:t>
            </a:r>
            <a:r>
              <a:rPr lang="en-US" sz="2400" dirty="0" err="1" smtClean="0"/>
              <a:t>vue</a:t>
            </a:r>
            <a:r>
              <a:rPr lang="en-US" sz="2400" dirty="0" smtClean="0"/>
              <a:t>-router</a:t>
            </a:r>
            <a:r>
              <a:rPr lang="pl-PL" sz="2400" dirty="0" smtClean="0"/>
              <a:t>:</a:t>
            </a:r>
            <a:endParaRPr lang="en-US" sz="2400" dirty="0"/>
          </a:p>
          <a:p>
            <a:r>
              <a:rPr lang="en-US" sz="2400" dirty="0"/>
              <a:t>Not only client-side routing (hash / history API), but also module based URL </a:t>
            </a:r>
            <a:r>
              <a:rPr lang="en-US" sz="2400" dirty="0" smtClean="0"/>
              <a:t>mapping</a:t>
            </a:r>
            <a:r>
              <a:rPr lang="pl-PL" sz="2400" dirty="0" smtClean="0"/>
              <a:t>:</a:t>
            </a:r>
            <a:endParaRPr lang="en-US" sz="2400" dirty="0"/>
          </a:p>
          <a:p>
            <a:pPr lvl="1"/>
            <a:r>
              <a:rPr lang="pl-PL" sz="1800" dirty="0" smtClean="0"/>
              <a:t>n</a:t>
            </a:r>
            <a:r>
              <a:rPr lang="en-US" sz="1800" dirty="0" err="1" smtClean="0"/>
              <a:t>ested</a:t>
            </a:r>
            <a:r>
              <a:rPr lang="en-US" sz="1800" dirty="0" smtClean="0"/>
              <a:t> </a:t>
            </a:r>
            <a:r>
              <a:rPr lang="en-US" sz="1800" dirty="0"/>
              <a:t>routes and sub components</a:t>
            </a:r>
          </a:p>
          <a:p>
            <a:pPr lvl="1"/>
            <a:r>
              <a:rPr lang="pl-PL" sz="1800" dirty="0" err="1" smtClean="0"/>
              <a:t>a</a:t>
            </a:r>
            <a:r>
              <a:rPr lang="en-US" sz="1800" dirty="0" smtClean="0"/>
              <a:t>sync </a:t>
            </a:r>
            <a:r>
              <a:rPr lang="en-US" sz="1800" dirty="0"/>
              <a:t>load</a:t>
            </a:r>
          </a:p>
          <a:p>
            <a:pPr lvl="1"/>
            <a:r>
              <a:rPr lang="pl-PL" sz="1800" dirty="0" err="1" smtClean="0"/>
              <a:t>others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2400" dirty="0"/>
              <a:t>The following hooks are </a:t>
            </a:r>
            <a:r>
              <a:rPr lang="en-US" sz="2400" dirty="0" smtClean="0"/>
              <a:t>available</a:t>
            </a:r>
            <a:r>
              <a:rPr lang="pl-PL" sz="2400" dirty="0" smtClean="0"/>
              <a:t>:</a:t>
            </a:r>
            <a:endParaRPr lang="en-US" sz="2400" dirty="0"/>
          </a:p>
          <a:p>
            <a:pPr lvl="1"/>
            <a:r>
              <a:rPr lang="en-US" sz="1800" dirty="0"/>
              <a:t>data, activate, deactivate, </a:t>
            </a:r>
            <a:r>
              <a:rPr lang="en-US" sz="1800" dirty="0" err="1"/>
              <a:t>canActivate</a:t>
            </a:r>
            <a:r>
              <a:rPr lang="en-US" sz="1800" dirty="0"/>
              <a:t>, </a:t>
            </a:r>
            <a:r>
              <a:rPr lang="en-US" sz="1800" dirty="0" err="1"/>
              <a:t>canDeactivate</a:t>
            </a:r>
            <a:r>
              <a:rPr lang="en-US" sz="1800" dirty="0"/>
              <a:t>, </a:t>
            </a:r>
            <a:r>
              <a:rPr lang="en-US" sz="1800" dirty="0" err="1"/>
              <a:t>canReuse</a:t>
            </a:r>
            <a:endParaRPr lang="en-US" sz="1800" dirty="0"/>
          </a:p>
          <a:p>
            <a:pPr lvl="1"/>
            <a:r>
              <a:rPr lang="en-US" sz="1800" dirty="0" err="1" smtClean="0"/>
              <a:t>onEnter</a:t>
            </a:r>
            <a:r>
              <a:rPr lang="en-US" sz="1800" dirty="0"/>
              <a:t>, </a:t>
            </a:r>
            <a:r>
              <a:rPr lang="en-US" sz="1800" dirty="0" err="1"/>
              <a:t>onLeave</a:t>
            </a:r>
            <a:r>
              <a:rPr lang="en-US" sz="1800" dirty="0"/>
              <a:t>, </a:t>
            </a:r>
            <a:r>
              <a:rPr lang="en-US" sz="1800" dirty="0" err="1"/>
              <a:t>onChange</a:t>
            </a:r>
            <a:r>
              <a:rPr lang="en-US" sz="1800" dirty="0"/>
              <a:t> in </a:t>
            </a:r>
            <a:r>
              <a:rPr lang="en-US" sz="1800" dirty="0" err="1"/>
              <a:t>Vue</a:t>
            </a:r>
            <a:r>
              <a:rPr lang="en-US" sz="1800" dirty="0"/>
              <a:t>-Router </a:t>
            </a:r>
            <a:r>
              <a:rPr lang="pl-PL" sz="1800" dirty="0" err="1" smtClean="0"/>
              <a:t>since</a:t>
            </a:r>
            <a:r>
              <a:rPr lang="pl-PL" sz="1800" dirty="0" smtClean="0"/>
              <a:t> </a:t>
            </a:r>
            <a:r>
              <a:rPr lang="en-US" sz="1800" dirty="0" smtClean="0"/>
              <a:t>0.8.0</a:t>
            </a:r>
            <a:endParaRPr lang="en-US" sz="18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62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0382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83034" y="37745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</a:t>
            </a:r>
            <a:r>
              <a:rPr lang="pl-PL" dirty="0" smtClean="0">
                <a:solidFill>
                  <a:srgbClr val="FFB601"/>
                </a:solidFill>
              </a:rPr>
              <a:t>- ruter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496" y="658213"/>
            <a:ext cx="8229600" cy="414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Nested Routes and Sub Components &amp; Hooks</a:t>
            </a:r>
            <a:endParaRPr lang="pl-PL" sz="1600" b="1" dirty="0" smtClean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63</a:t>
            </a:fld>
            <a:endParaRPr lang="pl-PL" dirty="0"/>
          </a:p>
        </p:txBody>
      </p:sp>
      <p:sp>
        <p:nvSpPr>
          <p:cNvPr id="5" name="Shape 163"/>
          <p:cNvSpPr txBox="1">
            <a:spLocks/>
          </p:cNvSpPr>
          <p:nvPr/>
        </p:nvSpPr>
        <p:spPr>
          <a:xfrm>
            <a:off x="54968" y="1124500"/>
            <a:ext cx="3888432" cy="382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554990" rtl="0" eaLnBrk="1" latinLnBrk="0" hangingPunct="1">
              <a:spcBef>
                <a:spcPts val="3900"/>
              </a:spcBef>
              <a:buSzTx/>
              <a:buFont typeface="Arial" pitchFamily="34" charset="0"/>
              <a:buNone/>
              <a:defRPr sz="3609" kern="120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  <a:r>
              <a:rPr lang="pl-PL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URL </a:t>
            </a:r>
            <a:r>
              <a:rPr lang="pl-PL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</a:t>
            </a:r>
            <a:r>
              <a:rPr lang="pl-PL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/a/b/c -&gt; /a/d/e</a:t>
            </a:r>
            <a:endParaRPr lang="pl-P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8158" y="4507202"/>
            <a:ext cx="4113897" cy="2350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7529" y="663940"/>
            <a:ext cx="3015153" cy="201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9319" y="2501564"/>
            <a:ext cx="3711576" cy="212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7"/>
          <p:cNvSpPr/>
          <p:nvPr/>
        </p:nvSpPr>
        <p:spPr>
          <a:xfrm>
            <a:off x="291164" y="2881873"/>
            <a:ext cx="4630213" cy="1360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lnSpc>
                <a:spcPct val="70000"/>
              </a:lnSpc>
              <a:spcBef>
                <a:spcPts val="2000"/>
              </a:spcBef>
              <a:defRPr sz="2000"/>
            </a:pPr>
            <a:r>
              <a:rPr b="1" dirty="0"/>
              <a:t>2. Validation phase</a:t>
            </a:r>
          </a:p>
          <a:p>
            <a:pPr algn="l">
              <a:lnSpc>
                <a:spcPct val="70000"/>
              </a:lnSpc>
              <a:spcBef>
                <a:spcPts val="2000"/>
              </a:spcBef>
              <a:defRPr sz="2000"/>
            </a:pPr>
            <a:r>
              <a:rPr dirty="0"/>
              <a:t>Check if all current components can be activated / deactivated</a:t>
            </a:r>
          </a:p>
        </p:txBody>
      </p:sp>
      <p:sp>
        <p:nvSpPr>
          <p:cNvPr id="11" name="Shape 168"/>
          <p:cNvSpPr/>
          <p:nvPr/>
        </p:nvSpPr>
        <p:spPr>
          <a:xfrm>
            <a:off x="291164" y="4769537"/>
            <a:ext cx="4824536" cy="136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79044">
              <a:lnSpc>
                <a:spcPct val="80000"/>
              </a:lnSpc>
              <a:spcBef>
                <a:spcPts val="1600"/>
              </a:spcBef>
              <a:defRPr sz="2296"/>
            </a:pPr>
            <a:r>
              <a:rPr sz="2000" b="1" dirty="0"/>
              <a:t>3. Activation phase</a:t>
            </a:r>
          </a:p>
          <a:p>
            <a:pPr algn="l" defTabSz="479044">
              <a:lnSpc>
                <a:spcPct val="80000"/>
              </a:lnSpc>
              <a:spcBef>
                <a:spcPts val="1600"/>
              </a:spcBef>
              <a:defRPr sz="2296"/>
            </a:pPr>
            <a:r>
              <a:rPr sz="2000" dirty="0"/>
              <a:t>Deactivate current components and activate </a:t>
            </a:r>
            <a:r>
              <a:rPr sz="2000" dirty="0" smtClean="0"/>
              <a:t>new </a:t>
            </a:r>
            <a:r>
              <a:rPr sz="2000" dirty="0"/>
              <a:t>components with data hook</a:t>
            </a:r>
          </a:p>
        </p:txBody>
      </p:sp>
      <p:sp>
        <p:nvSpPr>
          <p:cNvPr id="12" name="Shape 169"/>
          <p:cNvSpPr/>
          <p:nvPr/>
        </p:nvSpPr>
        <p:spPr>
          <a:xfrm>
            <a:off x="273461" y="1256543"/>
            <a:ext cx="4630213" cy="136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lnSpc>
                <a:spcPct val="10000"/>
              </a:lnSpc>
              <a:spcBef>
                <a:spcPts val="2000"/>
              </a:spcBef>
              <a:defRPr sz="2100"/>
            </a:pPr>
            <a:r>
              <a:rPr sz="2000" b="1" dirty="0"/>
              <a:t>1. Reusability phase</a:t>
            </a:r>
          </a:p>
          <a:p>
            <a:pPr algn="l">
              <a:lnSpc>
                <a:spcPct val="10000"/>
              </a:lnSpc>
              <a:spcBef>
                <a:spcPts val="2000"/>
              </a:spcBef>
              <a:defRPr sz="2100"/>
            </a:pPr>
            <a:r>
              <a:rPr sz="2000" dirty="0"/>
              <a:t>Check </a:t>
            </a:r>
            <a:r>
              <a:rPr sz="2000" dirty="0" smtClean="0"/>
              <a:t>reusability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6618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23528" y="118470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Vue </a:t>
            </a:r>
            <a:r>
              <a:rPr lang="pl-PL" dirty="0" smtClean="0">
                <a:solidFill>
                  <a:srgbClr val="FFB601"/>
                </a:solidFill>
              </a:rPr>
              <a:t>- ruter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97186" y="869897"/>
            <a:ext cx="8229600" cy="3429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600" b="1" dirty="0" err="1"/>
              <a:t>Code</a:t>
            </a:r>
            <a:r>
              <a:rPr lang="pl-PL" sz="1600" b="1" dirty="0"/>
              <a:t> </a:t>
            </a:r>
            <a:r>
              <a:rPr lang="pl-PL" sz="1600" b="1" dirty="0" err="1"/>
              <a:t>Example</a:t>
            </a:r>
            <a:endParaRPr lang="pl-PL" sz="1600" b="1" dirty="0" smtClean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64</a:t>
            </a:fld>
            <a:endParaRPr lang="pl-PL" dirty="0"/>
          </a:p>
        </p:txBody>
      </p:sp>
      <p:sp>
        <p:nvSpPr>
          <p:cNvPr id="5" name="Shape 172"/>
          <p:cNvSpPr txBox="1">
            <a:spLocks/>
          </p:cNvSpPr>
          <p:nvPr/>
        </p:nvSpPr>
        <p:spPr>
          <a:xfrm>
            <a:off x="197186" y="1273932"/>
            <a:ext cx="3617633" cy="4963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 typeface="Arial" pitchFamily="34" charset="0"/>
              <a:buNone/>
              <a:defRPr sz="1500" u="sng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main.vue</a:t>
            </a:r>
            <a:endParaRPr lang="pl-PL" sz="1100" u="sng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ヒラギノ角ゴ ProN W6"/>
            </a:endParaRP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router.map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({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'/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about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': {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  component: 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require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('./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components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/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about.vue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')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},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'/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user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/: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userId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': {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  component: </a:t>
            </a:r>
            <a:r>
              <a:rPr lang="pl-PL" sz="11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require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('./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components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/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user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/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index.vue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'),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  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subRoutes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: {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    'profile/: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something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': {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      component: 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require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('./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components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/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user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/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profile.vue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')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    }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},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'*': {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  component: 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require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('./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components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/not-</a:t>
            </a:r>
            <a:r>
              <a:rPr lang="pl-PL" sz="11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found.vue</a:t>
            </a: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')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  },</a:t>
            </a:r>
          </a:p>
          <a:p>
            <a:pPr marL="0" indent="0">
              <a:spcBef>
                <a:spcPts val="1000"/>
              </a:spcBef>
              <a:buFont typeface="Arial" pitchFamily="34" charset="0"/>
              <a:buNone/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pl-PL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ヒラギノ角ゴ ProN W6"/>
              </a:rPr>
              <a:t>  })</a:t>
            </a:r>
            <a:endParaRPr lang="pl-PL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ヒラギノ角ゴ ProN W6"/>
            </a:endParaRPr>
          </a:p>
        </p:txBody>
      </p:sp>
      <p:sp>
        <p:nvSpPr>
          <p:cNvPr id="7" name="Shape 173"/>
          <p:cNvSpPr/>
          <p:nvPr/>
        </p:nvSpPr>
        <p:spPr>
          <a:xfrm>
            <a:off x="4139952" y="1273932"/>
            <a:ext cx="4905081" cy="3085071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400"/>
              </a:spcBef>
              <a:defRPr sz="1600" u="sng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app.vue</a:t>
            </a:r>
            <a:endParaRPr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spcBef>
                <a:spcPts val="400"/>
              </a:spcBef>
              <a:defRPr sz="1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&lt;template&gt;</a:t>
            </a:r>
          </a:p>
          <a:p>
            <a:pPr algn="l">
              <a:spcBef>
                <a:spcPts val="400"/>
              </a:spcBef>
              <a:defRPr sz="1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&lt;div&gt;</a:t>
            </a:r>
          </a:p>
          <a:p>
            <a:pPr algn="l">
              <a:spcBef>
                <a:spcPts val="400"/>
              </a:spcBef>
              <a:defRPr sz="1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&lt;p v-show="authenticating" style="</a:t>
            </a:r>
            <a:r>
              <a:rPr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color:red</a:t>
            </a: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"&gt;Authenticating...&lt;/p&gt;</a:t>
            </a:r>
          </a:p>
          <a:p>
            <a:pPr algn="l">
              <a:spcBef>
                <a:spcPts val="400"/>
              </a:spcBef>
              <a:defRPr sz="1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&lt;h1&gt;App Header&lt;/h1&gt;</a:t>
            </a:r>
          </a:p>
          <a:p>
            <a:pPr algn="l">
              <a:spcBef>
                <a:spcPts val="400"/>
              </a:spcBef>
              <a:defRPr sz="1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&lt;a v-link="{ path: '/about' }"&gt;about&lt;/a&gt;</a:t>
            </a:r>
          </a:p>
          <a:p>
            <a:pPr algn="l">
              <a:spcBef>
                <a:spcPts val="400"/>
              </a:spcBef>
              <a:defRPr sz="1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&lt;a v-link="{ path: '/user/1234/profile/what' }"&gt;user&lt;/a&gt;</a:t>
            </a:r>
          </a:p>
          <a:p>
            <a:pPr algn="l">
              <a:spcBef>
                <a:spcPts val="400"/>
              </a:spcBef>
              <a:defRPr sz="1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&lt;a v-link="{ path: '/</a:t>
            </a:r>
            <a:r>
              <a:rPr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mypage</a:t>
            </a: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 }"&gt;</a:t>
            </a:r>
            <a:r>
              <a:rPr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mypage</a:t>
            </a: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&lt;/a&gt;</a:t>
            </a:r>
          </a:p>
          <a:p>
            <a:pPr algn="l">
              <a:spcBef>
                <a:spcPts val="400"/>
              </a:spcBef>
              <a:defRPr sz="1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&lt;router-view class="view" transition="test" transition-mode="out-in" keep-alive&gt;&lt;/router-view&gt;</a:t>
            </a:r>
          </a:p>
          <a:p>
            <a:pPr algn="l">
              <a:spcBef>
                <a:spcPts val="400"/>
              </a:spcBef>
              <a:defRPr sz="1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&lt;/div&gt;</a:t>
            </a:r>
          </a:p>
          <a:p>
            <a:pPr algn="l">
              <a:spcBef>
                <a:spcPts val="400"/>
              </a:spcBef>
              <a:defRPr sz="1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&lt;/template&gt;</a:t>
            </a:r>
          </a:p>
        </p:txBody>
      </p:sp>
      <p:sp>
        <p:nvSpPr>
          <p:cNvPr id="8" name="Shape 174"/>
          <p:cNvSpPr/>
          <p:nvPr/>
        </p:nvSpPr>
        <p:spPr>
          <a:xfrm>
            <a:off x="4063232" y="4893411"/>
            <a:ext cx="4981801" cy="184629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400"/>
              </a:spcBef>
              <a:defRPr sz="1600" u="sng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components/user/</a:t>
            </a:r>
            <a:r>
              <a:rPr sz="1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index.vue</a:t>
            </a:r>
            <a:endParaRPr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spcBef>
                <a:spcPts val="400"/>
              </a:spcBef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&lt;template&gt;</a:t>
            </a:r>
          </a:p>
          <a:p>
            <a:pPr algn="l">
              <a:spcBef>
                <a:spcPts val="400"/>
              </a:spcBef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&lt;div&gt;</a:t>
            </a:r>
          </a:p>
          <a:p>
            <a:pPr algn="l">
              <a:spcBef>
                <a:spcPts val="400"/>
              </a:spcBef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&lt;h2&gt;User </a:t>
            </a:r>
            <a:r>
              <a:rPr sz="1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</a:t>
            </a: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&lt;/h2&gt;</a:t>
            </a:r>
          </a:p>
          <a:p>
            <a:pPr algn="l">
              <a:spcBef>
                <a:spcPts val="400"/>
              </a:spcBef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&lt;router-view&gt;&lt;/router-view&gt;</a:t>
            </a:r>
          </a:p>
          <a:p>
            <a:pPr algn="l">
              <a:spcBef>
                <a:spcPts val="400"/>
              </a:spcBef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&lt;/div&gt;</a:t>
            </a:r>
          </a:p>
          <a:p>
            <a:pPr algn="l">
              <a:spcBef>
                <a:spcPts val="400"/>
              </a:spcBef>
              <a:defRPr sz="1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&lt;/template&gt;</a:t>
            </a:r>
          </a:p>
        </p:txBody>
      </p:sp>
      <p:sp>
        <p:nvSpPr>
          <p:cNvPr id="9" name="Shape 175"/>
          <p:cNvSpPr/>
          <p:nvPr/>
        </p:nvSpPr>
        <p:spPr>
          <a:xfrm>
            <a:off x="7836995" y="9007292"/>
            <a:ext cx="172643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components/user/profile.vue</a:t>
            </a:r>
          </a:p>
        </p:txBody>
      </p:sp>
      <p:sp>
        <p:nvSpPr>
          <p:cNvPr id="10" name="Shape 176"/>
          <p:cNvSpPr/>
          <p:nvPr/>
        </p:nvSpPr>
        <p:spPr>
          <a:xfrm>
            <a:off x="8421115" y="8140700"/>
            <a:ext cx="1" cy="58228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hape 177"/>
          <p:cNvSpPr/>
          <p:nvPr/>
        </p:nvSpPr>
        <p:spPr>
          <a:xfrm flipH="1">
            <a:off x="6804248" y="4149431"/>
            <a:ext cx="216025" cy="606714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5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>
                <a:solidFill>
                  <a:srgbClr val="FFB601"/>
                </a:solidFill>
              </a:rPr>
              <a:t>Vuex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Official </a:t>
            </a:r>
            <a:r>
              <a:rPr lang="en-US" sz="1800" b="1" dirty="0" err="1"/>
              <a:t>redux</a:t>
            </a:r>
            <a:r>
              <a:rPr lang="en-US" sz="1800" dirty="0"/>
              <a:t> inspired flux framework for Vue.js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Vuex</a:t>
            </a:r>
            <a:r>
              <a:rPr lang="en-US" sz="1800" dirty="0"/>
              <a:t> is more fit for Vue.js with efficient </a:t>
            </a:r>
            <a:r>
              <a:rPr lang="en-US" sz="1800" b="1" dirty="0"/>
              <a:t>reactive system </a:t>
            </a:r>
            <a:r>
              <a:rPr lang="en-US" sz="1800" dirty="0"/>
              <a:t>such as data reactive rendering </a:t>
            </a:r>
            <a:r>
              <a:rPr lang="pl-PL" sz="1800" dirty="0" smtClean="0"/>
              <a:t>and</a:t>
            </a:r>
            <a:r>
              <a:rPr lang="en-US" sz="1800" dirty="0" smtClean="0"/>
              <a:t> </a:t>
            </a:r>
            <a:r>
              <a:rPr lang="en-US" sz="1800" dirty="0"/>
              <a:t>components </a:t>
            </a:r>
            <a:r>
              <a:rPr lang="en-US" sz="1800" dirty="0" smtClean="0"/>
              <a:t>systems</a:t>
            </a:r>
            <a:r>
              <a:rPr lang="pl-PL" sz="1800" dirty="0" smtClean="0"/>
              <a:t>.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pl-PL" sz="1600" dirty="0" smtClean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65</a:t>
            </a:fld>
            <a:endParaRPr lang="pl-PL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790" y="2239629"/>
            <a:ext cx="5845915" cy="45932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476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 smtClean="0">
                <a:solidFill>
                  <a:srgbClr val="FFB601"/>
                </a:solidFill>
              </a:rPr>
              <a:t>Vuex</a:t>
            </a:r>
            <a:r>
              <a:rPr lang="pl-PL" dirty="0" smtClean="0">
                <a:solidFill>
                  <a:srgbClr val="FFB601"/>
                </a:solidFill>
              </a:rPr>
              <a:t> </a:t>
            </a:r>
            <a:r>
              <a:rPr lang="pl-PL" dirty="0">
                <a:solidFill>
                  <a:srgbClr val="FFB601"/>
                </a:solidFill>
              </a:rPr>
              <a:t>- </a:t>
            </a:r>
            <a:r>
              <a:rPr lang="pl-PL" dirty="0" err="1" smtClean="0">
                <a:solidFill>
                  <a:srgbClr val="FFB601"/>
                </a:solidFill>
              </a:rPr>
              <a:t>features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Store</a:t>
            </a:r>
            <a:endParaRPr lang="en-US" sz="2400" dirty="0"/>
          </a:p>
          <a:p>
            <a:pPr marL="914400" lvl="1" indent="-514350"/>
            <a:r>
              <a:rPr lang="en-US" sz="1800" dirty="0"/>
              <a:t>basically a container that holds your application reactive states</a:t>
            </a:r>
          </a:p>
          <a:p>
            <a:pPr marL="914400" lvl="1" indent="-514350"/>
            <a:r>
              <a:rPr lang="en-US" sz="1800" dirty="0"/>
              <a:t>only way to change a store's state is by explicitly dispatching mutations </a:t>
            </a:r>
          </a:p>
          <a:p>
            <a:r>
              <a:rPr lang="en-US" sz="2400" dirty="0"/>
              <a:t>Mutation</a:t>
            </a:r>
          </a:p>
          <a:p>
            <a:pPr lvl="1"/>
            <a:r>
              <a:rPr lang="en-US" sz="1800" dirty="0"/>
              <a:t>sync (can not be </a:t>
            </a:r>
            <a:r>
              <a:rPr lang="en-US" sz="1800" dirty="0" err="1"/>
              <a:t>async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split into modules with corresponding slice of the state</a:t>
            </a:r>
          </a:p>
          <a:p>
            <a:r>
              <a:rPr lang="en-US" sz="2400" dirty="0"/>
              <a:t>Action</a:t>
            </a:r>
          </a:p>
          <a:p>
            <a:pPr lvl="1"/>
            <a:r>
              <a:rPr lang="en-US" sz="1800" dirty="0"/>
              <a:t>dispatch mutations</a:t>
            </a:r>
          </a:p>
          <a:p>
            <a:pPr lvl="1"/>
            <a:r>
              <a:rPr lang="en-US" sz="1800" dirty="0"/>
              <a:t>can be </a:t>
            </a:r>
            <a:r>
              <a:rPr lang="en-US" sz="1800" dirty="0" err="1"/>
              <a:t>async</a:t>
            </a:r>
            <a:endParaRPr lang="en-US" sz="18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66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881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 smtClean="0">
                <a:solidFill>
                  <a:srgbClr val="FFB601"/>
                </a:solidFill>
              </a:rPr>
              <a:t>Vuex</a:t>
            </a:r>
            <a:r>
              <a:rPr lang="pl-PL" dirty="0" smtClean="0">
                <a:solidFill>
                  <a:srgbClr val="FFB601"/>
                </a:solidFill>
              </a:rPr>
              <a:t> - </a:t>
            </a:r>
            <a:r>
              <a:rPr lang="pl-PL" dirty="0" err="1" smtClean="0">
                <a:solidFill>
                  <a:srgbClr val="FFB601"/>
                </a:solidFill>
              </a:rPr>
              <a:t>advantages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simple </a:t>
            </a:r>
            <a:r>
              <a:rPr lang="en-US" sz="2400" dirty="0"/>
              <a:t>unidirectional flow (less side effects)</a:t>
            </a:r>
          </a:p>
          <a:p>
            <a:r>
              <a:rPr lang="en-US" sz="2400" dirty="0"/>
              <a:t>easy undo/redo - time travel</a:t>
            </a:r>
          </a:p>
          <a:p>
            <a:r>
              <a:rPr lang="en-US" sz="2400" dirty="0"/>
              <a:t>hot reloading</a:t>
            </a:r>
          </a:p>
          <a:p>
            <a:r>
              <a:rPr lang="en-US" sz="2400" dirty="0"/>
              <a:t>easy test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67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1196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pl-PL" dirty="0" err="1" smtClean="0">
                <a:solidFill>
                  <a:srgbClr val="FFB601"/>
                </a:solidFill>
              </a:rPr>
              <a:t>Vuex</a:t>
            </a:r>
            <a:r>
              <a:rPr lang="pl-PL" dirty="0" smtClean="0">
                <a:solidFill>
                  <a:srgbClr val="FFB601"/>
                </a:solidFill>
              </a:rPr>
              <a:t> - </a:t>
            </a:r>
            <a:r>
              <a:rPr lang="pl-PL" dirty="0" err="1" smtClean="0">
                <a:solidFill>
                  <a:srgbClr val="FFB601"/>
                </a:solidFill>
              </a:rPr>
              <a:t>flow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68</a:t>
            </a:fld>
            <a:endParaRPr lang="pl-PL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7232"/>
            <a:ext cx="9144000" cy="60456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43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>
                <a:solidFill>
                  <a:srgbClr val="FFB601"/>
                </a:solidFill>
              </a:rPr>
              <a:t>Vuex</a:t>
            </a:r>
            <a:r>
              <a:rPr lang="pl-PL" dirty="0">
                <a:solidFill>
                  <a:srgbClr val="FFB601"/>
                </a:solidFill>
              </a:rPr>
              <a:t> </a:t>
            </a:r>
            <a:r>
              <a:rPr lang="pl-PL" dirty="0" smtClean="0">
                <a:solidFill>
                  <a:srgbClr val="FFB601"/>
                </a:solidFill>
              </a:rPr>
              <a:t>– </a:t>
            </a:r>
            <a:r>
              <a:rPr lang="pl-PL" dirty="0" err="1" smtClean="0">
                <a:solidFill>
                  <a:srgbClr val="FFB601"/>
                </a:solidFill>
              </a:rPr>
              <a:t>mutation</a:t>
            </a:r>
            <a:r>
              <a:rPr lang="pl-PL" dirty="0" smtClean="0">
                <a:solidFill>
                  <a:srgbClr val="FFB601"/>
                </a:solidFill>
              </a:rPr>
              <a:t> </a:t>
            </a:r>
            <a:r>
              <a:rPr lang="pl-PL" dirty="0" err="1" smtClean="0">
                <a:solidFill>
                  <a:srgbClr val="FFB601"/>
                </a:solidFill>
              </a:rPr>
              <a:t>example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Mutation (a name and a handler) </a:t>
            </a:r>
            <a:r>
              <a:rPr lang="en-US" sz="2400" b="1" dirty="0"/>
              <a:t>mutates states </a:t>
            </a:r>
            <a:r>
              <a:rPr lang="en-US" sz="2400" dirty="0"/>
              <a:t>with synchronous </a:t>
            </a:r>
            <a:r>
              <a:rPr lang="en-US" sz="2400" dirty="0" smtClean="0"/>
              <a:t>functions</a:t>
            </a:r>
            <a:r>
              <a:rPr lang="pl-PL" sz="2400" dirty="0" smtClean="0"/>
              <a:t>:</a:t>
            </a:r>
            <a:r>
              <a:rPr lang="en-US" sz="2400" dirty="0" smtClean="0"/>
              <a:t> </a:t>
            </a:r>
            <a:endParaRPr lang="en-US" sz="2400" dirty="0"/>
          </a:p>
          <a:p>
            <a:pPr lvl="1"/>
            <a:r>
              <a:rPr lang="en-US" sz="2000" dirty="0" err="1"/>
              <a:t>Vuex</a:t>
            </a:r>
            <a:r>
              <a:rPr lang="en-US" sz="2000" dirty="0"/>
              <a:t> store's state is made reactive by </a:t>
            </a:r>
            <a:r>
              <a:rPr lang="en-US" sz="2000" dirty="0" err="1" smtClean="0"/>
              <a:t>Vue</a:t>
            </a:r>
            <a:r>
              <a:rPr lang="pl-PL" sz="2000" dirty="0"/>
              <a:t>;</a:t>
            </a:r>
            <a:endParaRPr lang="en-US" sz="2000" dirty="0"/>
          </a:p>
          <a:p>
            <a:pPr lvl="1"/>
            <a:r>
              <a:rPr lang="pl-PL" sz="2000" dirty="0" smtClean="0"/>
              <a:t>w</a:t>
            </a:r>
            <a:r>
              <a:rPr lang="en-US" sz="2000" dirty="0" smtClean="0"/>
              <a:t>hen </a:t>
            </a:r>
            <a:r>
              <a:rPr lang="en-US" sz="2000" dirty="0"/>
              <a:t>we mutate the state, </a:t>
            </a:r>
            <a:r>
              <a:rPr lang="en-US" sz="2000" dirty="0" err="1"/>
              <a:t>Vue</a:t>
            </a:r>
            <a:r>
              <a:rPr lang="en-US" sz="2000" dirty="0"/>
              <a:t> components observing the state will update </a:t>
            </a:r>
            <a:r>
              <a:rPr lang="en-US" sz="2000" dirty="0" smtClean="0"/>
              <a:t>automatically</a:t>
            </a:r>
            <a:r>
              <a:rPr lang="pl-PL" sz="2000" dirty="0" smtClean="0"/>
              <a:t>.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69</a:t>
            </a:fld>
            <a:endParaRPr lang="pl-PL" dirty="0"/>
          </a:p>
        </p:txBody>
      </p:sp>
      <p:sp>
        <p:nvSpPr>
          <p:cNvPr id="5" name="Shape 200"/>
          <p:cNvSpPr/>
          <p:nvPr/>
        </p:nvSpPr>
        <p:spPr>
          <a:xfrm>
            <a:off x="179512" y="3068960"/>
            <a:ext cx="4710322" cy="346170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>
            <a:noAutofit/>
          </a:bodyPr>
          <a:lstStyle/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 </a:t>
            </a:r>
            <a:r>
              <a:rPr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Vuex</a:t>
            </a:r>
            <a:r>
              <a:rPr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'</a:t>
            </a:r>
            <a:r>
              <a:rPr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vuex</a:t>
            </a:r>
            <a:r>
              <a:rPr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</a:t>
            </a: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endParaRPr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store = new </a:t>
            </a:r>
            <a:r>
              <a:rPr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Vuex.Store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({</a:t>
            </a: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{</a:t>
            </a: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count: 1</a:t>
            </a: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},</a:t>
            </a: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mutations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{</a:t>
            </a: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INCREMENT (</a:t>
            </a:r>
            <a:r>
              <a:rPr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{</a:t>
            </a: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// mutate state</a:t>
            </a: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state.count</a:t>
            </a: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++</a:t>
            </a: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}</a:t>
            </a: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}</a:t>
            </a:r>
          </a:p>
          <a:p>
            <a:pPr algn="l" defTabSz="461518">
              <a:defRPr sz="1896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})</a:t>
            </a:r>
          </a:p>
        </p:txBody>
      </p:sp>
      <p:sp>
        <p:nvSpPr>
          <p:cNvPr id="7" name="Shape 201"/>
          <p:cNvSpPr/>
          <p:nvPr/>
        </p:nvSpPr>
        <p:spPr>
          <a:xfrm>
            <a:off x="5436096" y="4306232"/>
            <a:ext cx="2987975" cy="98715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0800" tIns="50800" rIns="50800" bIns="50800" anchor="ctr">
            <a:normAutofit/>
          </a:bodyPr>
          <a:lstStyle>
            <a:lvl1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rPr sz="1600" b="1" dirty="0" err="1"/>
              <a:t>store.dispatch</a:t>
            </a:r>
            <a:r>
              <a:rPr sz="1600" dirty="0"/>
              <a:t>('INCREMENT')</a:t>
            </a:r>
          </a:p>
        </p:txBody>
      </p:sp>
      <p:sp>
        <p:nvSpPr>
          <p:cNvPr id="8" name="Shape 202"/>
          <p:cNvSpPr/>
          <p:nvPr/>
        </p:nvSpPr>
        <p:spPr>
          <a:xfrm>
            <a:off x="5198898" y="3677558"/>
            <a:ext cx="3858097" cy="796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57200" indent="-457200" algn="l">
              <a:spcBef>
                <a:spcPts val="200"/>
              </a:spcBef>
              <a:buSzPct val="75000"/>
              <a:buChar char="•"/>
              <a:defRPr sz="2300"/>
            </a:lvl1pPr>
          </a:lstStyle>
          <a:p>
            <a:pPr marL="0" indent="0">
              <a:buNone/>
            </a:pPr>
            <a:r>
              <a:rPr sz="2000" dirty="0"/>
              <a:t>Must be called by dispatch in Action</a:t>
            </a:r>
          </a:p>
        </p:txBody>
      </p:sp>
    </p:spTree>
    <p:extLst>
      <p:ext uri="{BB962C8B-B14F-4D97-AF65-F5344CB8AC3E}">
        <p14:creationId xmlns:p14="http://schemas.microsoft.com/office/powerpoint/2010/main" val="205440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Front-end JS </a:t>
            </a:r>
            <a:r>
              <a:rPr lang="pl-PL" dirty="0" err="1" smtClean="0">
                <a:solidFill>
                  <a:srgbClr val="FFB601"/>
                </a:solidFill>
              </a:rPr>
              <a:t>frameworks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buNone/>
            </a:pPr>
            <a:r>
              <a:rPr lang="pl-PL" sz="1800" b="1" dirty="0" err="1" smtClean="0"/>
              <a:t>Efficiency</a:t>
            </a:r>
            <a:endParaRPr lang="pl-PL" sz="1800" dirty="0"/>
          </a:p>
          <a:p>
            <a:pPr lvl="0"/>
            <a:endParaRPr lang="pl-PL" sz="1800" u="sng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7</a:t>
            </a:fld>
            <a:endParaRPr lang="pl-PL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33275"/>
              </p:ext>
            </p:extLst>
          </p:nvPr>
        </p:nvGraphicFramePr>
        <p:xfrm>
          <a:off x="179512" y="1737175"/>
          <a:ext cx="8712968" cy="448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88432"/>
                <a:gridCol w="1584176"/>
                <a:gridCol w="1800200"/>
                <a:gridCol w="1440160"/>
              </a:tblGrid>
              <a:tr h="220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Parameter/Frameworks</a:t>
                      </a:r>
                      <a:endParaRPr lang="pl-P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angular v1.6.3-keyed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react v15.5.4-keyed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vue v2.3.3-keyed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  <a:tr h="103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create rows</a:t>
                      </a:r>
                      <a:endParaRPr lang="pl-PL" sz="14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Duration for creating 1000 rows after the page loaded.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251.848.00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(1.82)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188.9310.93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(1.36)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166.688.63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(1.20)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  <a:tr h="30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replace all rows</a:t>
                      </a:r>
                      <a:endParaRPr lang="pl-PL" sz="14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Duration for updating all 1000 rows of the table (with 5 warmup iterations).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278.2616.67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(1.88)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201.036.40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(1.36)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168.494.98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(1.14)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  <a:tr h="29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partial update</a:t>
                      </a:r>
                      <a:endParaRPr lang="pl-PL" sz="14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 to update the text of every 10th row (with 5 warmup iterations).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12.551.95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(1.00)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16.482.30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(1.03)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17.332.90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(1.08)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  <a:tr h="471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select row</a:t>
                      </a:r>
                      <a:endParaRPr lang="pl-PL" sz="14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Duration to highlight a row in response to a click on the row. </a:t>
                      </a:r>
                      <a:r>
                        <a:rPr lang="pl-PL" sz="1400" dirty="0">
                          <a:effectLst/>
                        </a:rPr>
                        <a:t>(with 5 </a:t>
                      </a:r>
                      <a:r>
                        <a:rPr lang="pl-PL" sz="1400" dirty="0" err="1">
                          <a:effectLst/>
                        </a:rPr>
                        <a:t>warmup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iterations</a:t>
                      </a:r>
                      <a:r>
                        <a:rPr lang="pl-PL" sz="1400" dirty="0">
                          <a:effectLst/>
                        </a:rPr>
                        <a:t>).</a:t>
                      </a:r>
                      <a:endParaRPr lang="pl-P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8.083.62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(1.00)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8.763.37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(1.00)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 dirty="0">
                          <a:effectLst/>
                        </a:rPr>
                        <a:t>9.311.66</a:t>
                      </a:r>
                      <a:br>
                        <a:rPr lang="pl-PL" sz="1400" dirty="0">
                          <a:effectLst/>
                        </a:rPr>
                      </a:br>
                      <a:r>
                        <a:rPr lang="pl-PL" sz="1400" dirty="0">
                          <a:effectLst/>
                        </a:rPr>
                        <a:t> (1.00)</a:t>
                      </a:r>
                      <a:endParaRPr lang="pl-P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8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 smtClean="0">
                <a:solidFill>
                  <a:srgbClr val="FFB601"/>
                </a:solidFill>
              </a:rPr>
              <a:t>Vuex</a:t>
            </a:r>
            <a:r>
              <a:rPr lang="pl-PL" dirty="0" smtClean="0">
                <a:solidFill>
                  <a:srgbClr val="FFB601"/>
                </a:solidFill>
              </a:rPr>
              <a:t> - getter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 getter provides </a:t>
            </a:r>
            <a:r>
              <a:rPr lang="en-US" sz="2000" b="1" dirty="0"/>
              <a:t>accessing way to store data from </a:t>
            </a:r>
            <a:r>
              <a:rPr lang="en-US" sz="2000" b="1" dirty="0" smtClean="0"/>
              <a:t>components</a:t>
            </a:r>
            <a:r>
              <a:rPr lang="pl-PL" sz="2000" b="1" dirty="0" smtClean="0"/>
              <a:t>:</a:t>
            </a:r>
            <a:endParaRPr lang="en-US" sz="2000" b="1" dirty="0"/>
          </a:p>
          <a:p>
            <a:r>
              <a:rPr lang="en-US" sz="2000" dirty="0"/>
              <a:t>Components are not allowed to directly mutate a </a:t>
            </a:r>
            <a:r>
              <a:rPr lang="en-US" sz="2000" dirty="0" smtClean="0"/>
              <a:t>state</a:t>
            </a:r>
            <a:r>
              <a:rPr lang="pl-PL" sz="2000" dirty="0" smtClean="0"/>
              <a:t>.</a:t>
            </a:r>
            <a:endParaRPr lang="en-US" sz="2000" dirty="0"/>
          </a:p>
          <a:p>
            <a:r>
              <a:rPr lang="en-US" sz="2000" dirty="0"/>
              <a:t>It allows us to reuse computed methods (e.g. totals, averages) through a </a:t>
            </a:r>
            <a:r>
              <a:rPr lang="en-US" sz="2000" dirty="0" smtClean="0"/>
              <a:t>getter</a:t>
            </a:r>
            <a:r>
              <a:rPr lang="pl-PL" sz="2000" dirty="0" smtClean="0"/>
              <a:t>.</a:t>
            </a:r>
            <a:endParaRPr lang="en-US" sz="20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70</a:t>
            </a:fld>
            <a:endParaRPr lang="pl-PL" dirty="0"/>
          </a:p>
        </p:txBody>
      </p:sp>
      <p:sp>
        <p:nvSpPr>
          <p:cNvPr id="7" name="Shape 206"/>
          <p:cNvSpPr/>
          <p:nvPr/>
        </p:nvSpPr>
        <p:spPr>
          <a:xfrm>
            <a:off x="1326074" y="2665859"/>
            <a:ext cx="7488832" cy="1581218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0800" tIns="50800" rIns="50800" bIns="50800" anchor="ctr">
            <a:normAutofit/>
          </a:bodyPr>
          <a:lstStyle/>
          <a:p>
            <a:pPr marL="204536" indent="-204536" algn="l">
              <a:spcBef>
                <a:spcPts val="100"/>
              </a:spcBef>
              <a:buSzPct val="75000"/>
              <a:buChar char="-"/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Getter Example</a:t>
            </a:r>
          </a:p>
          <a:p>
            <a: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getters.js</a:t>
            </a:r>
          </a:p>
          <a:p>
            <a: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export function </a:t>
            </a:r>
            <a:r>
              <a:rPr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filteredMessages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(state) {</a:t>
            </a:r>
          </a:p>
          <a:p>
            <a: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return </a:t>
            </a:r>
            <a:r>
              <a:rPr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state.messages.filter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(message =&gt; </a:t>
            </a:r>
            <a:r>
              <a:rPr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message.threadID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=== </a:t>
            </a:r>
            <a:r>
              <a:rPr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state.currentThreadID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</p:txBody>
      </p:sp>
      <p:sp>
        <p:nvSpPr>
          <p:cNvPr id="8" name="Shape 207"/>
          <p:cNvSpPr/>
          <p:nvPr/>
        </p:nvSpPr>
        <p:spPr>
          <a:xfrm>
            <a:off x="841659" y="4448235"/>
            <a:ext cx="3247762" cy="229121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>
            <a:normAutofit/>
          </a:bodyPr>
          <a:lstStyle/>
          <a:p>
            <a:pPr algn="l" defTabSz="578358">
              <a:defRPr sz="168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Component</a:t>
            </a:r>
          </a:p>
          <a:p>
            <a:pPr algn="l" defTabSz="578358">
              <a:defRPr sz="168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&lt;script&gt;</a:t>
            </a:r>
          </a:p>
          <a:p>
            <a:pPr algn="l" defTabSz="578358">
              <a:defRPr sz="168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export default {</a:t>
            </a:r>
          </a:p>
          <a:p>
            <a:pPr algn="l" defTabSz="578358">
              <a:defRPr sz="168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vuex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{</a:t>
            </a:r>
          </a:p>
          <a:p>
            <a:pPr algn="l" defTabSz="578358">
              <a:defRPr sz="168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getters: {</a:t>
            </a:r>
          </a:p>
          <a:p>
            <a:pPr algn="l" defTabSz="578358">
              <a:defRPr sz="168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filteredMessages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defTabSz="578358">
              <a:defRPr sz="168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}</a:t>
            </a:r>
          </a:p>
          <a:p>
            <a:pPr algn="l" defTabSz="578358">
              <a:defRPr sz="168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}</a:t>
            </a:r>
          </a:p>
          <a:p>
            <a:pPr algn="l" defTabSz="578358">
              <a:defRPr sz="168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}</a:t>
            </a:r>
          </a:p>
          <a:p>
            <a:pPr algn="l" defTabSz="578358">
              <a:defRPr sz="168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&lt;/script&gt;</a:t>
            </a:r>
          </a:p>
        </p:txBody>
      </p:sp>
      <p:sp>
        <p:nvSpPr>
          <p:cNvPr id="9" name="Shape 208"/>
          <p:cNvSpPr/>
          <p:nvPr/>
        </p:nvSpPr>
        <p:spPr>
          <a:xfrm>
            <a:off x="4246723" y="4625890"/>
            <a:ext cx="4824536" cy="1879086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&lt;template&gt;</a:t>
            </a:r>
          </a:p>
          <a:p>
            <a: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&lt;div&gt;</a:t>
            </a:r>
          </a:p>
          <a:p>
            <a: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</a:t>
            </a:r>
            <a:r>
              <a:rPr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&lt;li v-for="</a:t>
            </a:r>
            <a:r>
              <a:rPr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msg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filteredMessages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"&gt;{{</a:t>
            </a:r>
            <a:r>
              <a:rPr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mgs.title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}}&lt;/li&gt;</a:t>
            </a:r>
          </a:p>
          <a:p>
            <a: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&lt;/</a:t>
            </a:r>
            <a:r>
              <a:rPr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&lt;/div&gt;</a:t>
            </a:r>
          </a:p>
          <a:p>
            <a:pPr algn="l">
              <a:spcBef>
                <a:spcPts val="100"/>
              </a:spcBef>
              <a:defRPr sz="17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&lt;/template&gt;</a:t>
            </a:r>
          </a:p>
        </p:txBody>
      </p:sp>
    </p:spTree>
    <p:extLst>
      <p:ext uri="{BB962C8B-B14F-4D97-AF65-F5344CB8AC3E}">
        <p14:creationId xmlns:p14="http://schemas.microsoft.com/office/powerpoint/2010/main" val="18008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 smtClean="0">
                <a:solidFill>
                  <a:srgbClr val="FFB601"/>
                </a:solidFill>
              </a:rPr>
              <a:t>Vuex</a:t>
            </a:r>
            <a:r>
              <a:rPr lang="pl-PL" dirty="0" smtClean="0">
                <a:solidFill>
                  <a:srgbClr val="FFB601"/>
                </a:solidFill>
              </a:rPr>
              <a:t> – form </a:t>
            </a:r>
            <a:r>
              <a:rPr lang="pl-PL" dirty="0" err="1" smtClean="0">
                <a:solidFill>
                  <a:srgbClr val="FFB601"/>
                </a:solidFill>
              </a:rPr>
              <a:t>handling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v-model directly rewrites store data. This is not the </a:t>
            </a:r>
            <a:r>
              <a:rPr lang="en-US" sz="2400" dirty="0" err="1"/>
              <a:t>Vuex</a:t>
            </a:r>
            <a:r>
              <a:rPr lang="en-US" sz="2400" dirty="0"/>
              <a:t> way (throws an error in strict mode</a:t>
            </a:r>
            <a:r>
              <a:rPr lang="en-US" sz="2400" dirty="0" smtClean="0"/>
              <a:t>)</a:t>
            </a:r>
            <a:r>
              <a:rPr lang="pl-PL" sz="2400" dirty="0" smtClean="0"/>
              <a:t>.</a:t>
            </a: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Vuex</a:t>
            </a:r>
            <a:r>
              <a:rPr lang="en-US" sz="2400" dirty="0"/>
              <a:t> way with </a:t>
            </a:r>
            <a:r>
              <a:rPr lang="en-US" sz="2400" dirty="0" smtClean="0"/>
              <a:t>v-model</a:t>
            </a:r>
            <a:r>
              <a:rPr lang="pl-PL" sz="2400" dirty="0" smtClean="0"/>
              <a:t>:</a:t>
            </a:r>
            <a:endParaRPr lang="en-US" sz="2400" dirty="0"/>
          </a:p>
          <a:p>
            <a:pPr lvl="1"/>
            <a:r>
              <a:rPr lang="en-US" sz="2000" dirty="0"/>
              <a:t>  </a:t>
            </a:r>
            <a:r>
              <a:rPr lang="en-US" sz="2000" dirty="0" smtClean="0"/>
              <a:t>Set </a:t>
            </a:r>
            <a:r>
              <a:rPr lang="en-US" sz="2000" dirty="0"/>
              <a:t>a getter value to form value</a:t>
            </a:r>
          </a:p>
          <a:p>
            <a:pPr lvl="1"/>
            <a:r>
              <a:rPr lang="en-US" sz="2000" dirty="0"/>
              <a:t>  </a:t>
            </a:r>
            <a:r>
              <a:rPr lang="en-US" sz="2000" dirty="0" smtClean="0"/>
              <a:t>Dispatch </a:t>
            </a:r>
            <a:r>
              <a:rPr lang="en-US" sz="2000" dirty="0"/>
              <a:t>action by UI event (e.g. </a:t>
            </a:r>
            <a:r>
              <a:rPr lang="en-US" sz="2000" dirty="0" err="1"/>
              <a:t>onclick</a:t>
            </a:r>
            <a:r>
              <a:rPr lang="en-US" sz="2000" dirty="0"/>
              <a:t>)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71</a:t>
            </a:fld>
            <a:endParaRPr lang="pl-PL" dirty="0"/>
          </a:p>
        </p:txBody>
      </p:sp>
      <p:sp>
        <p:nvSpPr>
          <p:cNvPr id="5" name="Shape 213"/>
          <p:cNvSpPr/>
          <p:nvPr/>
        </p:nvSpPr>
        <p:spPr>
          <a:xfrm>
            <a:off x="899592" y="3451178"/>
            <a:ext cx="7599788" cy="308773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000"/>
              </a:spcBef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Template:</a:t>
            </a:r>
          </a:p>
          <a:p>
            <a:pPr algn="l">
              <a:spcBef>
                <a:spcPts val="1000"/>
              </a:spcBef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&lt;input :value="message" </a:t>
            </a:r>
            <a:r>
              <a:rPr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@input=“</a:t>
            </a:r>
            <a:r>
              <a:rPr sz="17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updateMessage</a:t>
            </a:r>
            <a:r>
              <a:rPr sz="1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l">
              <a:spcBef>
                <a:spcPts val="1000"/>
              </a:spcBef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JS:</a:t>
            </a:r>
          </a:p>
          <a:p>
            <a:pPr algn="l">
              <a:spcBef>
                <a:spcPts val="1000"/>
              </a:spcBef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actions: {</a:t>
            </a:r>
          </a:p>
          <a:p>
            <a:pPr algn="l">
              <a:spcBef>
                <a:spcPts val="1000"/>
              </a:spcBef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sz="17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updateMessage</a:t>
            </a:r>
            <a:r>
              <a:rPr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({ dispatch }, e) =&gt; {</a:t>
            </a:r>
          </a:p>
          <a:p>
            <a:pPr algn="l">
              <a:spcBef>
                <a:spcPts val="1000"/>
              </a:spcBef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dispatch('UPDATE_MESSAGE', </a:t>
            </a:r>
            <a:r>
              <a:rPr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e.target.value</a:t>
            </a:r>
            <a:r>
              <a:rPr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l">
              <a:spcBef>
                <a:spcPts val="1000"/>
              </a:spcBef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}</a:t>
            </a:r>
          </a:p>
          <a:p>
            <a:pPr algn="l">
              <a:spcBef>
                <a:spcPts val="1000"/>
              </a:spcBef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20958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solidFill>
                  <a:srgbClr val="FFB601"/>
                </a:solidFill>
              </a:rPr>
              <a:t>Front-end JS </a:t>
            </a:r>
            <a:r>
              <a:rPr lang="pl-PL" dirty="0" err="1" smtClean="0">
                <a:solidFill>
                  <a:srgbClr val="FFB601"/>
                </a:solidFill>
              </a:rPr>
              <a:t>frameworks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119275"/>
            <a:ext cx="8229600" cy="484030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pl-PL" sz="1800" b="1" dirty="0" err="1" smtClean="0"/>
              <a:t>Efficiency</a:t>
            </a:r>
            <a:endParaRPr lang="pl-PL" sz="1800" dirty="0"/>
          </a:p>
          <a:p>
            <a:pPr lvl="0"/>
            <a:endParaRPr lang="pl-PL" sz="1800" u="sng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8</a:t>
            </a:fld>
            <a:endParaRPr lang="pl-PL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01144"/>
              </p:ext>
            </p:extLst>
          </p:nvPr>
        </p:nvGraphicFramePr>
        <p:xfrm>
          <a:off x="215516" y="1409097"/>
          <a:ext cx="8712968" cy="5440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88432"/>
                <a:gridCol w="1584176"/>
                <a:gridCol w="1800200"/>
                <a:gridCol w="1440160"/>
              </a:tblGrid>
              <a:tr h="220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Parameter/Frameworks</a:t>
                      </a:r>
                      <a:endParaRPr lang="pl-P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 dirty="0" err="1" smtClean="0">
                          <a:effectLst/>
                        </a:rPr>
                        <a:t>angular</a:t>
                      </a:r>
                      <a:endParaRPr lang="pl-P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react v15.5.4-keyed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vue v2.3.3-keyed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  <a:tr h="381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swap rows</a:t>
                      </a:r>
                      <a:endParaRPr lang="pl-PL" sz="14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Time to swap 2 rows on a 1K table. </a:t>
                      </a:r>
                      <a:r>
                        <a:rPr lang="pl-PL" sz="1400" dirty="0">
                          <a:effectLst/>
                        </a:rPr>
                        <a:t>(with 5 </a:t>
                      </a:r>
                      <a:r>
                        <a:rPr lang="pl-PL" sz="1400" dirty="0" err="1">
                          <a:effectLst/>
                        </a:rPr>
                        <a:t>warmup</a:t>
                      </a:r>
                      <a:r>
                        <a:rPr lang="pl-PL" sz="1400" dirty="0">
                          <a:effectLst/>
                        </a:rPr>
                        <a:t> </a:t>
                      </a:r>
                      <a:r>
                        <a:rPr lang="pl-PL" sz="1400" dirty="0" err="1">
                          <a:effectLst/>
                        </a:rPr>
                        <a:t>iterations</a:t>
                      </a:r>
                      <a:r>
                        <a:rPr lang="pl-PL" sz="1400" dirty="0">
                          <a:effectLst/>
                        </a:rPr>
                        <a:t>).</a:t>
                      </a:r>
                      <a:endParaRPr lang="pl-P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14.681.48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(1.00)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14.660.90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(1.00)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18.291.52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(1.14)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  <a:tr h="381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remove row</a:t>
                      </a:r>
                      <a:endParaRPr lang="pl-PL" sz="14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Duration to remove a row. </a:t>
                      </a:r>
                      <a:r>
                        <a:rPr lang="pl-PL" sz="1400">
                          <a:effectLst/>
                        </a:rPr>
                        <a:t>(with 5 warmup iterations).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47.382.43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(1.12)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47.223.20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(1.12)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52.632.69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(1.24)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  <a:tr h="330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create many rows</a:t>
                      </a:r>
                      <a:endParaRPr lang="pl-PL" sz="14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Duration to create 10,000 rows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3108.702162.20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(2.34)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1852.3629.03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(1.39)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1587.5233.89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(1.19)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  <a:tr h="5515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append rows to large table</a:t>
                      </a:r>
                      <a:endParaRPr lang="pl-PL" sz="14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Duration for adding 1000 rows on a table of 10,000 rows.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454.7942.09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(1.58)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345.6210.40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(1.20)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399.4610.98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(1.39)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  <a:tr h="4412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clear rows</a:t>
                      </a:r>
                      <a:endParaRPr lang="pl-PL" sz="14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Duration to clear the table filled with 10.000 rows.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817.5937.16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(4.68)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398.388.25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(2.28)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254.515.03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(1.46)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  <a:tr h="4412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startup time</a:t>
                      </a:r>
                      <a:endParaRPr lang="pl-PL" sz="14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 for loading, parsing and starting up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118.125.14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(2.91)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69.982.85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(1.73)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56.552.48</a:t>
                      </a:r>
                      <a:br>
                        <a:rPr lang="pl-PL" sz="1400">
                          <a:effectLst/>
                        </a:rPr>
                      </a:br>
                      <a:r>
                        <a:rPr lang="pl-PL" sz="1400">
                          <a:effectLst/>
                        </a:rPr>
                        <a:t> (1.39)</a:t>
                      </a:r>
                      <a:endParaRPr lang="pl-P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  <a:tr h="220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 b="1">
                          <a:effectLst/>
                        </a:rPr>
                        <a:t>slowdown geometric mean</a:t>
                      </a:r>
                      <a:endParaRPr lang="pl-PL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 b="1">
                          <a:effectLst/>
                        </a:rPr>
                        <a:t>1.69</a:t>
                      </a:r>
                      <a:endParaRPr lang="pl-PL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 b="1">
                          <a:effectLst/>
                        </a:rPr>
                        <a:t>1.30</a:t>
                      </a:r>
                      <a:endParaRPr lang="pl-PL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 b="1" dirty="0">
                          <a:effectLst/>
                        </a:rPr>
                        <a:t>1.22</a:t>
                      </a:r>
                      <a:endParaRPr lang="pl-PL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17" marR="2921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5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solidFill>
                  <a:srgbClr val="FFB601"/>
                </a:solidFill>
              </a:rPr>
              <a:t>Vue - </a:t>
            </a:r>
            <a:r>
              <a:rPr lang="pl-PL" dirty="0" err="1" smtClean="0">
                <a:solidFill>
                  <a:srgbClr val="FFB601"/>
                </a:solidFill>
              </a:rPr>
              <a:t>What</a:t>
            </a:r>
            <a:r>
              <a:rPr lang="pl-PL" dirty="0" smtClean="0">
                <a:solidFill>
                  <a:srgbClr val="FFB601"/>
                </a:solidFill>
              </a:rPr>
              <a:t> </a:t>
            </a:r>
            <a:r>
              <a:rPr lang="pl-PL" dirty="0" err="1">
                <a:solidFill>
                  <a:srgbClr val="FFB601"/>
                </a:solidFill>
              </a:rPr>
              <a:t>is</a:t>
            </a:r>
            <a:r>
              <a:rPr lang="pl-PL" dirty="0">
                <a:solidFill>
                  <a:srgbClr val="FFB601"/>
                </a:solidFill>
              </a:rPr>
              <a:t> Vue.js</a:t>
            </a:r>
            <a:r>
              <a:rPr lang="pl-PL" dirty="0" smtClean="0">
                <a:solidFill>
                  <a:srgbClr val="FFB601"/>
                </a:solidFill>
              </a:rPr>
              <a:t>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Vue</a:t>
            </a:r>
            <a:r>
              <a:rPr lang="en-US" sz="1800" dirty="0"/>
              <a:t> (pronounced /</a:t>
            </a:r>
            <a:r>
              <a:rPr lang="en-US" sz="1800" dirty="0" err="1"/>
              <a:t>vju</a:t>
            </a:r>
            <a:r>
              <a:rPr lang="en-US" sz="1800" dirty="0"/>
              <a:t>ː/, like view) is a progressive framework for building user interfaces.1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It was first released in February 2014 by ex-Google-employee Evan You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Only thing you need to know is HTML, CSS and JavaScript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It’s been popular since its last version 2.0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Vue</a:t>
            </a:r>
            <a:r>
              <a:rPr lang="en-US" sz="1800" dirty="0"/>
              <a:t> is used by Alibaba, Baidu, Expedia, Nintendo, </a:t>
            </a:r>
            <a:r>
              <a:rPr lang="en-US" sz="1800" dirty="0" err="1"/>
              <a:t>GitLab</a:t>
            </a:r>
            <a:r>
              <a:rPr lang="en-US" sz="1800" dirty="0"/>
              <a:t> — a list of smaller projects can be found on madewithvuejs.com.</a:t>
            </a:r>
          </a:p>
          <a:p>
            <a:pPr marL="0" indent="0">
              <a:buNone/>
            </a:pPr>
            <a:endParaRPr lang="pl-PL" sz="1600" dirty="0" smtClean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6FE46-3B9B-4206-82B5-759EAD36C801}" type="slidenum">
              <a:rPr lang="pl-PL" smtClean="0"/>
              <a:pPr/>
              <a:t>9</a:t>
            </a:fld>
            <a:endParaRPr lang="pl-PL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31393"/>
            <a:ext cx="9144000" cy="313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93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_POLLINGMASTER" val="Polling Slide Design"/>
</p:tagLst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lling Slide Design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23842</TotalTime>
  <Words>2813</Words>
  <Application>Microsoft Office PowerPoint</Application>
  <PresentationFormat>Pokaz na ekranie (4:3)</PresentationFormat>
  <Paragraphs>694</Paragraphs>
  <Slides>71</Slides>
  <Notes>13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71</vt:i4>
      </vt:variant>
    </vt:vector>
  </HeadingPairs>
  <TitlesOfParts>
    <vt:vector size="82" baseType="lpstr">
      <vt:lpstr>Arial</vt:lpstr>
      <vt:lpstr>Calibri</vt:lpstr>
      <vt:lpstr>Consolas</vt:lpstr>
      <vt:lpstr>OpenSans</vt:lpstr>
      <vt:lpstr>Segoe UI</vt:lpstr>
      <vt:lpstr>Tahoma</vt:lpstr>
      <vt:lpstr>Times New Roman</vt:lpstr>
      <vt:lpstr>Wingdings</vt:lpstr>
      <vt:lpstr>ヒラギノ角ゴ ProN W6</vt:lpstr>
      <vt:lpstr>Motyw pakietu Office</vt:lpstr>
      <vt:lpstr>Polling Slide Design</vt:lpstr>
      <vt:lpstr> Vue.js  </vt:lpstr>
      <vt:lpstr>Agenda</vt:lpstr>
      <vt:lpstr>Agenda</vt:lpstr>
      <vt:lpstr>Front-end CSS frameworks trend</vt:lpstr>
      <vt:lpstr>How to choose the right framework?</vt:lpstr>
      <vt:lpstr>Front-end JS frameworks</vt:lpstr>
      <vt:lpstr>Front-end JS frameworks</vt:lpstr>
      <vt:lpstr>Front-end JS frameworks</vt:lpstr>
      <vt:lpstr>Vue - What is Vue.js?</vt:lpstr>
      <vt:lpstr>Vue - What is vue.js?</vt:lpstr>
      <vt:lpstr>Vue - Comparison with other libraries/frameworks</vt:lpstr>
      <vt:lpstr>Vue - Installing Vue.js</vt:lpstr>
      <vt:lpstr>Zadanie – realizacja wspólna</vt:lpstr>
      <vt:lpstr>Vue - Dev Tools</vt:lpstr>
      <vt:lpstr>Vue - Rendering </vt:lpstr>
      <vt:lpstr>Vue – lifecycle diagram</vt:lpstr>
      <vt:lpstr>Vue – application instance</vt:lpstr>
      <vt:lpstr>Prezentacja programu PowerPoint</vt:lpstr>
      <vt:lpstr>Zadanie – realizacja wspólna</vt:lpstr>
      <vt:lpstr>Vue - Binding</vt:lpstr>
      <vt:lpstr>Vue - Binding</vt:lpstr>
      <vt:lpstr>Vue - Interpolations</vt:lpstr>
      <vt:lpstr>Zadanie – realizacja wspólna</vt:lpstr>
      <vt:lpstr>Zadanie – realizacja wspólna</vt:lpstr>
      <vt:lpstr>Prezentacja programu PowerPoint</vt:lpstr>
      <vt:lpstr>Vue - Binding HTML Classes</vt:lpstr>
      <vt:lpstr>Vue - Binding Inline Styles</vt:lpstr>
      <vt:lpstr>Zadanie – realizacja wspólna</vt:lpstr>
      <vt:lpstr>Vue - Arguments</vt:lpstr>
      <vt:lpstr>Vue - Event Handling</vt:lpstr>
      <vt:lpstr>Prezentacja programu PowerPoint</vt:lpstr>
      <vt:lpstr>Vue - Shorthands</vt:lpstr>
      <vt:lpstr>Zadanie – realizacja wspólna</vt:lpstr>
      <vt:lpstr>Vue - Modifiers</vt:lpstr>
      <vt:lpstr>Vue - Event Modifiers</vt:lpstr>
      <vt:lpstr>Vue - Key Modifiers</vt:lpstr>
      <vt:lpstr>Vue - Key Modifiers - Modifier Keys</vt:lpstr>
      <vt:lpstr>Vue - Mouse Button Modifiers</vt:lpstr>
      <vt:lpstr>Zadanie – realizacja wspólna</vt:lpstr>
      <vt:lpstr>Vue - Directives</vt:lpstr>
      <vt:lpstr>Zadanie – realizacja wspólna</vt:lpstr>
      <vt:lpstr>Vue - List Rendering </vt:lpstr>
      <vt:lpstr>Vue - List Rendering </vt:lpstr>
      <vt:lpstr>Prezentacja programu PowerPoint</vt:lpstr>
      <vt:lpstr>Vue – v-for</vt:lpstr>
      <vt:lpstr>Prezentacja programu PowerPoint</vt:lpstr>
      <vt:lpstr>Zadanie – realizacja wspólna</vt:lpstr>
      <vt:lpstr>Vue - Computed properties</vt:lpstr>
      <vt:lpstr>Vue - Computed properties</vt:lpstr>
      <vt:lpstr>Prezentacja programu PowerPoint</vt:lpstr>
      <vt:lpstr>Prezentacja programu PowerPoint</vt:lpstr>
      <vt:lpstr>Vue - Computed properties - Example</vt:lpstr>
      <vt:lpstr>Zadanie – realizacja wspólna</vt:lpstr>
      <vt:lpstr>Zadanie – realizacja wspólna</vt:lpstr>
      <vt:lpstr>Vue - components </vt:lpstr>
      <vt:lpstr>Vue – components</vt:lpstr>
      <vt:lpstr>Vue - components </vt:lpstr>
      <vt:lpstr>Vue – components (Emit) </vt:lpstr>
      <vt:lpstr>Vue - components</vt:lpstr>
      <vt:lpstr>Vue - SFC Concept (Single File Components)</vt:lpstr>
      <vt:lpstr>Zadanie – realizacja wspólna</vt:lpstr>
      <vt:lpstr>Vue - ruter</vt:lpstr>
      <vt:lpstr>Vue - ruter</vt:lpstr>
      <vt:lpstr>Vue - ruter</vt:lpstr>
      <vt:lpstr>Vuex</vt:lpstr>
      <vt:lpstr>Vuex - features</vt:lpstr>
      <vt:lpstr>Vuex - advantages</vt:lpstr>
      <vt:lpstr>Vuex - flow</vt:lpstr>
      <vt:lpstr>Vuex – mutation example</vt:lpstr>
      <vt:lpstr>Vuex - getter</vt:lpstr>
      <vt:lpstr>Vuex – form handling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michal.kuciapski@combidata.pl</dc:creator>
  <cp:lastModifiedBy>Michal Kuciapski</cp:lastModifiedBy>
  <cp:revision>803</cp:revision>
  <cp:lastPrinted>2011-06-17T18:32:39Z</cp:lastPrinted>
  <dcterms:created xsi:type="dcterms:W3CDTF">2009-08-10T15:37:34Z</dcterms:created>
  <dcterms:modified xsi:type="dcterms:W3CDTF">2019-03-15T14:56:34Z</dcterms:modified>
</cp:coreProperties>
</file>